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9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1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8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2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4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0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6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6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E21C-5C93-934F-986B-431D2C216FE1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3A60B-E439-B24A-9CA8-730A4460A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3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appy-dolphin.jpg"/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705" y="-809386"/>
            <a:ext cx="6390695" cy="9581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General Association Meeting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Foothill Elementary PTA</a:t>
            </a:r>
          </a:p>
          <a:p>
            <a:r>
              <a:rPr lang="en-US" sz="4400" dirty="0" smtClean="0"/>
              <a:t>2 October 2014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98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7201"/>
          </a:xfrm>
        </p:spPr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ntroductions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76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Meeting minutes from May 23, 2014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533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Summary</a:t>
            </a:r>
            <a:r>
              <a:rPr lang="en-US" b="1" i="1" dirty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i="1" dirty="0"/>
              <a:t>Meeting minutes from 04/28/14 were adopted.</a:t>
            </a:r>
          </a:p>
          <a:p>
            <a:r>
              <a:rPr lang="en-US" i="1" dirty="0"/>
              <a:t>Affirmed </a:t>
            </a:r>
            <a:r>
              <a:rPr lang="en-US" i="1" dirty="0" err="1"/>
              <a:t>Iruna</a:t>
            </a:r>
            <a:r>
              <a:rPr lang="en-US" i="1" dirty="0"/>
              <a:t> </a:t>
            </a:r>
            <a:r>
              <a:rPr lang="en-US" i="1" dirty="0" err="1"/>
              <a:t>Sesma</a:t>
            </a:r>
            <a:r>
              <a:rPr lang="en-US" i="1" dirty="0"/>
              <a:t> as 2014-2015 Secretary, Shawna Ballard as 2014-2015 Parliamentarian, and Denise </a:t>
            </a:r>
            <a:r>
              <a:rPr lang="en-US" i="1" dirty="0" err="1"/>
              <a:t>Zarins</a:t>
            </a:r>
            <a:r>
              <a:rPr lang="en-US" i="1" dirty="0"/>
              <a:t> as 2014-2015 Executive Vice President.</a:t>
            </a:r>
          </a:p>
          <a:p>
            <a:r>
              <a:rPr lang="en-US" i="1" dirty="0"/>
              <a:t>Finally achieved full budget.</a:t>
            </a:r>
          </a:p>
          <a:p>
            <a:r>
              <a:rPr lang="en-US" i="1" dirty="0"/>
              <a:t>Released $33,000 in spending for the summer and early Fall 2014 Programs and Classroom </a:t>
            </a:r>
            <a:r>
              <a:rPr lang="en-US" i="1" dirty="0" smtClean="0"/>
              <a:t>Grants, adopted final budget, ratified checks 5726-5836.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96423" y="5592981"/>
            <a:ext cx="6411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Need a motion to adopt the May 23</a:t>
            </a:r>
            <a:r>
              <a:rPr lang="en-US" baseline="30000" dirty="0" smtClean="0">
                <a:solidFill>
                  <a:srgbClr val="FF0000"/>
                </a:solidFill>
              </a:rPr>
              <a:t>rd</a:t>
            </a:r>
            <a:r>
              <a:rPr lang="en-US" dirty="0" smtClean="0">
                <a:solidFill>
                  <a:srgbClr val="FF0000"/>
                </a:solidFill>
              </a:rPr>
              <a:t>, 2014 minutes, either as written or as corrected.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06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Programs 2014-2015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5334"/>
            <a:ext cx="8229600" cy="51137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400" b="1" i="1" dirty="0" smtClean="0"/>
              <a:t>Year-Round Programs:</a:t>
            </a:r>
            <a:endParaRPr lang="en-US" sz="3400" dirty="0"/>
          </a:p>
          <a:p>
            <a:r>
              <a:rPr lang="en-US" sz="3400" i="1" dirty="0" smtClean="0"/>
              <a:t>Art Docent</a:t>
            </a:r>
            <a:endParaRPr lang="en-US" sz="3400" i="1" dirty="0"/>
          </a:p>
          <a:p>
            <a:r>
              <a:rPr lang="en-US" sz="3400" i="1" dirty="0" smtClean="0"/>
              <a:t>ABC Readers / Project Cornerstone</a:t>
            </a:r>
            <a:endParaRPr lang="en-US" sz="3400" i="1" dirty="0"/>
          </a:p>
          <a:p>
            <a:r>
              <a:rPr lang="en-US" sz="3400" i="1" dirty="0" smtClean="0"/>
              <a:t>Playground Pals Bus Stop</a:t>
            </a:r>
            <a:endParaRPr lang="en-US" sz="3400" i="1" dirty="0"/>
          </a:p>
          <a:p>
            <a:pPr marL="0" indent="0">
              <a:buNone/>
            </a:pPr>
            <a:r>
              <a:rPr lang="en-US" sz="3400" b="1" i="1" dirty="0" smtClean="0"/>
              <a:t>School-wide Events:</a:t>
            </a:r>
            <a:endParaRPr lang="en-US" sz="3400" dirty="0" smtClean="0"/>
          </a:p>
          <a:p>
            <a:r>
              <a:rPr lang="en-US" sz="3400" i="1" dirty="0" smtClean="0"/>
              <a:t>Book Fair (November 3</a:t>
            </a:r>
            <a:r>
              <a:rPr lang="en-US" sz="3400" i="1" baseline="30000" dirty="0" smtClean="0"/>
              <a:t>rd</a:t>
            </a:r>
            <a:r>
              <a:rPr lang="en-US" sz="3400" i="1" dirty="0" smtClean="0"/>
              <a:t>-7</a:t>
            </a:r>
            <a:r>
              <a:rPr lang="en-US" sz="3400" i="1" baseline="30000" dirty="0" smtClean="0"/>
              <a:t>th</a:t>
            </a:r>
            <a:r>
              <a:rPr lang="en-US" sz="3400" i="1" dirty="0" smtClean="0"/>
              <a:t>)</a:t>
            </a:r>
          </a:p>
          <a:p>
            <a:r>
              <a:rPr lang="en-US" sz="3400" i="1" dirty="0" smtClean="0"/>
              <a:t>Staff Holiday Luncheon (December 11</a:t>
            </a:r>
            <a:r>
              <a:rPr lang="en-US" sz="3400" i="1" baseline="30000" dirty="0" smtClean="0"/>
              <a:t>th</a:t>
            </a:r>
            <a:r>
              <a:rPr lang="en-US" sz="3400" i="1" dirty="0" smtClean="0"/>
              <a:t>)</a:t>
            </a:r>
          </a:p>
          <a:p>
            <a:r>
              <a:rPr lang="en-US" sz="3400" i="1" dirty="0" smtClean="0"/>
              <a:t>Junior Achievement Day (February)</a:t>
            </a:r>
          </a:p>
          <a:p>
            <a:r>
              <a:rPr lang="en-US" sz="3400" i="1" dirty="0" smtClean="0"/>
              <a:t>Science Day (March 10</a:t>
            </a:r>
            <a:r>
              <a:rPr lang="en-US" sz="3400" i="1" baseline="30000" dirty="0" smtClean="0"/>
              <a:t>th</a:t>
            </a:r>
            <a:r>
              <a:rPr lang="en-US" sz="3400" i="1" dirty="0" smtClean="0"/>
              <a:t>)</a:t>
            </a:r>
          </a:p>
          <a:p>
            <a:r>
              <a:rPr lang="en-US" sz="3400" i="1" dirty="0" smtClean="0"/>
              <a:t>Staff Appreciation Week (May 4</a:t>
            </a:r>
            <a:r>
              <a:rPr lang="en-US" sz="3400" i="1" baseline="30000" dirty="0" smtClean="0"/>
              <a:t>th</a:t>
            </a:r>
            <a:r>
              <a:rPr lang="en-US" sz="3400" i="1" dirty="0" smtClean="0"/>
              <a:t>-8</a:t>
            </a:r>
            <a:r>
              <a:rPr lang="en-US" sz="3400" i="1" baseline="30000" dirty="0" smtClean="0"/>
              <a:t>th</a:t>
            </a:r>
            <a:r>
              <a:rPr lang="en-US" sz="3400" i="1" dirty="0" smtClean="0"/>
              <a:t>)</a:t>
            </a:r>
          </a:p>
          <a:p>
            <a:r>
              <a:rPr lang="en-US" sz="3400" i="1" dirty="0" smtClean="0"/>
              <a:t>Field Day (June)</a:t>
            </a:r>
          </a:p>
          <a:p>
            <a:pPr marL="0" indent="0">
              <a:buNone/>
            </a:pPr>
            <a:r>
              <a:rPr lang="en-US" sz="3400" b="1" i="1" dirty="0" smtClean="0"/>
              <a:t>Special Programs and Events:</a:t>
            </a:r>
            <a:endParaRPr lang="en-US" sz="3400" dirty="0" smtClean="0"/>
          </a:p>
          <a:p>
            <a:r>
              <a:rPr lang="en-US" sz="3400" i="1" dirty="0" smtClean="0"/>
              <a:t>Fall Musical (Sept. through Nov.  Performances Nov. 14</a:t>
            </a:r>
            <a:r>
              <a:rPr lang="en-US" sz="3400" i="1" baseline="30000" dirty="0" smtClean="0"/>
              <a:t>th</a:t>
            </a:r>
            <a:r>
              <a:rPr lang="en-US" sz="3400" i="1" dirty="0" smtClean="0"/>
              <a:t> and 15</a:t>
            </a:r>
            <a:r>
              <a:rPr lang="en-US" sz="3400" i="1" baseline="30000" dirty="0" smtClean="0"/>
              <a:t>th</a:t>
            </a:r>
            <a:r>
              <a:rPr lang="en-US" sz="3400" i="1" dirty="0" smtClean="0"/>
              <a:t>)</a:t>
            </a:r>
          </a:p>
          <a:p>
            <a:r>
              <a:rPr lang="en-US" sz="3400" i="1" dirty="0" smtClean="0"/>
              <a:t>Fall Family Fun Night (October 18th)</a:t>
            </a:r>
          </a:p>
          <a:p>
            <a:r>
              <a:rPr lang="en-US" sz="3400" i="1" dirty="0" smtClean="0"/>
              <a:t>Holiday Ceramic Gift (December)</a:t>
            </a:r>
          </a:p>
          <a:p>
            <a:r>
              <a:rPr lang="en-US" sz="3400" i="1" dirty="0" smtClean="0"/>
              <a:t>Spelling Bee (January)</a:t>
            </a:r>
          </a:p>
          <a:p>
            <a:r>
              <a:rPr lang="en-US" sz="3400" i="1" dirty="0" smtClean="0"/>
              <a:t>Math Olympiad (October through April)</a:t>
            </a:r>
          </a:p>
          <a:p>
            <a:r>
              <a:rPr lang="en-US" sz="3400" i="1" dirty="0" smtClean="0"/>
              <a:t>Variety Show (April, Performance April 30</a:t>
            </a:r>
            <a:r>
              <a:rPr lang="en-US" sz="3400" i="1" baseline="30000" dirty="0" smtClean="0"/>
              <a:t>th</a:t>
            </a:r>
            <a:r>
              <a:rPr lang="en-US" sz="3400" i="1" dirty="0" smtClean="0"/>
              <a:t>)</a:t>
            </a:r>
          </a:p>
          <a:p>
            <a:r>
              <a:rPr lang="en-US" sz="3400" i="1" dirty="0" smtClean="0"/>
              <a:t>International Night (Spring)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6029122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Need a motion to adopt the 2014-2015 Programs and Events.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8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Budget and Ratifications 2014-2015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335756"/>
            <a:ext cx="8229600" cy="2155051"/>
          </a:xfrm>
        </p:spPr>
        <p:txBody>
          <a:bodyPr>
            <a:normAutofit/>
          </a:bodyPr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5972" y="5144011"/>
            <a:ext cx="5790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Need a motion to adopt the Final 2013-2014 Budget.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Need a motion to ratify checks 5726 through 5856.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Need a motion to adopt the 2014-2015 Budget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Need a motion to ratify checks 5857 through 5864.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" t="18007" r="11111" b="21457"/>
          <a:stretch/>
        </p:blipFill>
        <p:spPr bwMode="auto">
          <a:xfrm>
            <a:off x="1449698" y="988709"/>
            <a:ext cx="5743115" cy="41553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4518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Release of Funds through January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5334"/>
            <a:ext cx="8229600" cy="5113788"/>
          </a:xfrm>
        </p:spPr>
        <p:txBody>
          <a:bodyPr>
            <a:normAutofit/>
          </a:bodyPr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539991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Need a motion to release these funds.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60285"/>
              </p:ext>
            </p:extLst>
          </p:nvPr>
        </p:nvGraphicFramePr>
        <p:xfrm>
          <a:off x="2971414" y="1388661"/>
          <a:ext cx="3201172" cy="4659984"/>
        </p:xfrm>
        <a:graphic>
          <a:graphicData uri="http://schemas.openxmlformats.org/drawingml/2006/table">
            <a:tbl>
              <a:tblPr/>
              <a:tblGrid>
                <a:gridCol w="800293"/>
                <a:gridCol w="800293"/>
                <a:gridCol w="800293"/>
                <a:gridCol w="800293"/>
              </a:tblGrid>
              <a:tr h="36690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Release of funds September EB and Oct GA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Meetings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60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Bookfair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 Community Nights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 Docent Materials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Assemblies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Directory and Finder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Giving from the Heart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Math Olympiad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Playground Pals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9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Principal's Discretionary Spending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 Cornerstone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PTA Meetings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Science Fair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Staff Holiday Lunch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Teacher Substitutes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PTAEZ, CAPTA, Taxes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Ceramic Gift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Spelling Bee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Insurance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18630</a:t>
                      </a: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312" marR="12312" marT="123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790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720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Announcements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5334"/>
            <a:ext cx="8229600" cy="5113788"/>
          </a:xfrm>
        </p:spPr>
        <p:txBody>
          <a:bodyPr>
            <a:normAutofit/>
          </a:bodyPr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16118"/>
            <a:ext cx="82296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sz="4000" dirty="0" smtClean="0"/>
          </a:p>
          <a:p>
            <a:r>
              <a:rPr lang="en-US" sz="4000" dirty="0" smtClean="0"/>
              <a:t>Next meeting:  January TBA</a:t>
            </a:r>
          </a:p>
          <a:p>
            <a:r>
              <a:rPr lang="en-US" sz="4000" dirty="0" smtClean="0"/>
              <a:t>Ed100</a:t>
            </a:r>
          </a:p>
          <a:p>
            <a:r>
              <a:rPr lang="en-US" sz="4000" dirty="0" smtClean="0"/>
              <a:t>Website – PTA Common Core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01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323</Words>
  <Application>Microsoft Macintosh PowerPoint</Application>
  <PresentationFormat>On-screen Show (4:3)</PresentationFormat>
  <Paragraphs>103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General Association Meeting</vt:lpstr>
      <vt:lpstr>Introductions</vt:lpstr>
      <vt:lpstr>Meeting minutes from May 23, 2014</vt:lpstr>
      <vt:lpstr>Programs 2014-2015</vt:lpstr>
      <vt:lpstr>Budget and Ratifications 2014-2015</vt:lpstr>
      <vt:lpstr>Release of Funds through January 2015</vt:lpstr>
      <vt:lpstr>Announcements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Association Meeting</dc:title>
  <dc:creator>Misty Davies</dc:creator>
  <cp:lastModifiedBy>Misty Davies</cp:lastModifiedBy>
  <cp:revision>4</cp:revision>
  <dcterms:created xsi:type="dcterms:W3CDTF">2014-10-02T23:38:48Z</dcterms:created>
  <dcterms:modified xsi:type="dcterms:W3CDTF">2014-10-03T19:14:07Z</dcterms:modified>
</cp:coreProperties>
</file>