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5"/>
  </p:notesMasterIdLst>
  <p:sldIdLst>
    <p:sldId id="256" r:id="rId2"/>
    <p:sldId id="257" r:id="rId3"/>
    <p:sldId id="258" r:id="rId4"/>
    <p:sldId id="282" r:id="rId5"/>
    <p:sldId id="283" r:id="rId6"/>
    <p:sldId id="284" r:id="rId7"/>
    <p:sldId id="281" r:id="rId8"/>
    <p:sldId id="265" r:id="rId9"/>
    <p:sldId id="259" r:id="rId10"/>
    <p:sldId id="266" r:id="rId11"/>
    <p:sldId id="260" r:id="rId12"/>
    <p:sldId id="280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9" r:id="rId21"/>
    <p:sldId id="278" r:id="rId22"/>
    <p:sldId id="276" r:id="rId23"/>
    <p:sldId id="26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12" y="-4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4DD2E-69C8-44A0-BEDB-9E0F61762AA4}" type="datetimeFigureOut">
              <a:rPr lang="en-US" smtClean="0"/>
              <a:t>10/3/14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45EC7-C8FE-47DC-A035-BE4B23187D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20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SBAC: 3-8</a:t>
            </a:r>
          </a:p>
          <a:p>
            <a:r>
              <a:rPr lang="en-US" dirty="0" smtClean="0"/>
              <a:t>CAT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Performance tasks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45EC7-C8FE-47DC-A035-BE4B23187D7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88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new system requires</a:t>
            </a:r>
            <a:r>
              <a:rPr lang="en-US" baseline="0" dirty="0" smtClean="0"/>
              <a:t> us to think first about outcomes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Opportunity to improve learning, increase engagement, and improve school climate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C079A-2B69-4697-AC8E-56B7A3B983B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18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Initial</a:t>
            </a:r>
            <a:r>
              <a:rPr lang="en-US" baseline="0" dirty="0" smtClean="0"/>
              <a:t> LCAP planning requires the collection of data we will use to inform plan goals and actions, which precedes the engagement of stakeholders in the plan development.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8 priorities can be categorized in these 3 buckets: conditions of learning, pupil outcomes, engagement</a:t>
            </a:r>
          </a:p>
          <a:p>
            <a:endParaRPr lang="en-US" baseline="0" dirty="0" smtClean="0"/>
          </a:p>
          <a:p>
            <a:r>
              <a:rPr lang="en-US" u="sng" baseline="0" dirty="0" smtClean="0"/>
              <a:t>Conditions: </a:t>
            </a:r>
          </a:p>
          <a:p>
            <a:r>
              <a:rPr lang="en-US" baseline="0" dirty="0" smtClean="0"/>
              <a:t>basic (teacher assignment, facilities)</a:t>
            </a:r>
          </a:p>
          <a:p>
            <a:r>
              <a:rPr lang="en-US" baseline="0" dirty="0" smtClean="0"/>
              <a:t>Implementation of CCSS</a:t>
            </a:r>
          </a:p>
          <a:p>
            <a:r>
              <a:rPr lang="en-US" baseline="0" dirty="0" smtClean="0"/>
              <a:t>Course access</a:t>
            </a:r>
          </a:p>
          <a:p>
            <a:endParaRPr lang="en-US" baseline="0" dirty="0" smtClean="0"/>
          </a:p>
          <a:p>
            <a:r>
              <a:rPr lang="en-US" u="sng" baseline="0" dirty="0" smtClean="0"/>
              <a:t>Pupil outcomes:</a:t>
            </a:r>
          </a:p>
          <a:p>
            <a:r>
              <a:rPr lang="en-US" baseline="0" dirty="0" smtClean="0"/>
              <a:t>Pupil achievement (performance on standardized tests, </a:t>
            </a:r>
            <a:r>
              <a:rPr lang="en-US" baseline="0" dirty="0" err="1" smtClean="0"/>
              <a:t>Els</a:t>
            </a:r>
            <a:r>
              <a:rPr lang="en-US" baseline="0" dirty="0" smtClean="0"/>
              <a:t> that become proficient, EL </a:t>
            </a:r>
            <a:r>
              <a:rPr lang="en-US" baseline="0" dirty="0" err="1" smtClean="0"/>
              <a:t>reclasification</a:t>
            </a:r>
            <a:r>
              <a:rPr lang="en-US" baseline="0" dirty="0" smtClean="0"/>
              <a:t> rate</a:t>
            </a:r>
          </a:p>
          <a:p>
            <a:endParaRPr lang="en-US" baseline="0" dirty="0" smtClean="0"/>
          </a:p>
          <a:p>
            <a:r>
              <a:rPr lang="en-US" u="sng" baseline="0" dirty="0" smtClean="0"/>
              <a:t>Engagement: </a:t>
            </a:r>
          </a:p>
          <a:p>
            <a:r>
              <a:rPr lang="en-US" baseline="0" dirty="0" smtClean="0"/>
              <a:t>Parent involvement (efforts to seek parent input in decision making, promotion of parent participation in programs for </a:t>
            </a:r>
            <a:r>
              <a:rPr lang="en-US" baseline="0" dirty="0" err="1" smtClean="0"/>
              <a:t>Els</a:t>
            </a:r>
            <a:r>
              <a:rPr lang="en-US" baseline="0" dirty="0" smtClean="0"/>
              <a:t> and special needs) using existing groups and structures</a:t>
            </a:r>
          </a:p>
          <a:p>
            <a:r>
              <a:rPr lang="en-US" baseline="0" dirty="0" smtClean="0"/>
              <a:t>Pupil engagement: attendance</a:t>
            </a:r>
          </a:p>
          <a:p>
            <a:r>
              <a:rPr lang="en-US" baseline="0" dirty="0" smtClean="0"/>
              <a:t>School climate: suspension rates, surveys, safety and connectedness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C079A-2B69-4697-AC8E-56B7A3B983B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76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Conditions of Learning:</a:t>
            </a:r>
          </a:p>
          <a:p>
            <a:r>
              <a:rPr lang="en-US" dirty="0" smtClean="0"/>
              <a:t>Pupil Outcomes:</a:t>
            </a:r>
          </a:p>
          <a:p>
            <a:r>
              <a:rPr lang="en-US" dirty="0" smtClean="0"/>
              <a:t>Engagement: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C079A-2B69-4697-AC8E-56B7A3B983B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63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 overview of the</a:t>
            </a:r>
            <a:r>
              <a:rPr lang="en-US" baseline="0" dirty="0" smtClean="0"/>
              <a:t> work we need to do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C079A-2B69-4697-AC8E-56B7A3B983B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20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General overview of the</a:t>
            </a:r>
            <a:r>
              <a:rPr lang="en-US" baseline="0" dirty="0" smtClean="0"/>
              <a:t> work we need to do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C079A-2B69-4697-AC8E-56B7A3B983B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20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FE1-B6A6-46AC-9945-5E30439D074B}" type="datetimeFigureOut">
              <a:rPr lang="en-US" smtClean="0"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DAA8-5094-44D5-9774-875368C43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FE1-B6A6-46AC-9945-5E30439D074B}" type="datetimeFigureOut">
              <a:rPr lang="en-US" smtClean="0"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DAA8-5094-44D5-9774-875368C43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FE1-B6A6-46AC-9945-5E30439D074B}" type="datetimeFigureOut">
              <a:rPr lang="en-US" smtClean="0"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DAA8-5094-44D5-9774-875368C43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EEDE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1300">
                <a:solidFill>
                  <a:srgbClr val="000054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1300">
                <a:solidFill>
                  <a:srgbClr val="000054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1300">
                <a:solidFill>
                  <a:srgbClr val="000054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1300">
                <a:solidFill>
                  <a:srgbClr val="000054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1300">
                <a:solidFill>
                  <a:srgbClr val="000054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54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54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54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54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0" hangingPunct="0">
              <a:defRPr/>
            </a:pPr>
            <a:endParaRPr lang="en-US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1600200"/>
          </a:xfrm>
        </p:spPr>
        <p:txBody>
          <a:bodyPr/>
          <a:lstStyle>
            <a:lvl1pPr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381000" y="6248400"/>
            <a:ext cx="1676400" cy="38100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62200" y="6254750"/>
            <a:ext cx="4495800" cy="45720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1D3B7CCA-3606-4F72-9361-F181BEC26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1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FE1-B6A6-46AC-9945-5E30439D074B}" type="datetimeFigureOut">
              <a:rPr lang="en-US" smtClean="0"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DAA8-5094-44D5-9774-875368C43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FE1-B6A6-46AC-9945-5E30439D074B}" type="datetimeFigureOut">
              <a:rPr lang="en-US" smtClean="0"/>
              <a:t>10/3/14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DAA8-5094-44D5-9774-875368C43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FE1-B6A6-46AC-9945-5E30439D074B}" type="datetimeFigureOut">
              <a:rPr lang="en-US" smtClean="0"/>
              <a:t>10/3/14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DAA8-5094-44D5-9774-875368C43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FE1-B6A6-46AC-9945-5E30439D074B}" type="datetimeFigureOut">
              <a:rPr lang="en-US" smtClean="0"/>
              <a:t>10/3/14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DAA8-5094-44D5-9774-875368C43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FE1-B6A6-46AC-9945-5E30439D074B}" type="datetimeFigureOut">
              <a:rPr lang="en-US" smtClean="0"/>
              <a:t>10/3/14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DAA8-5094-44D5-9774-875368C43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FE1-B6A6-46AC-9945-5E30439D074B}" type="datetimeFigureOut">
              <a:rPr lang="en-US" smtClean="0"/>
              <a:t>10/3/14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DAA8-5094-44D5-9774-875368C431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FE1-B6A6-46AC-9945-5E30439D074B}" type="datetimeFigureOut">
              <a:rPr lang="en-US" smtClean="0"/>
              <a:t>10/3/14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DAA8-5094-44D5-9774-875368C431B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A6FE1-B6A6-46AC-9945-5E30439D074B}" type="datetimeFigureOut">
              <a:rPr lang="en-US" smtClean="0"/>
              <a:t>10/3/14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B2DAA8-5094-44D5-9774-875368C431B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4B2DAA8-5094-44D5-9774-875368C431B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77A6FE1-B6A6-46AC-9945-5E30439D074B}" type="datetimeFigureOut">
              <a:rPr lang="en-US" smtClean="0"/>
              <a:t>10/3/14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aratogausd.org/index.php/lcap" TargetMode="External"/><Relationship Id="rId3" Type="http://schemas.openxmlformats.org/officeDocument/2006/relationships/hyperlink" Target="https://www.surveymonkey.com/r/SaratogaLCAP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SUSD </a:t>
            </a:r>
            <a:br>
              <a:rPr lang="en-US" dirty="0" smtClean="0"/>
            </a:br>
            <a:r>
              <a:rPr lang="en-US" dirty="0" smtClean="0"/>
              <a:t>Department of Educational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Foothill PTA</a:t>
            </a:r>
          </a:p>
          <a:p>
            <a:r>
              <a:rPr lang="en-US" dirty="0" smtClean="0"/>
              <a:t>October 2,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59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CCSS Progress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Common Core aligned (ELA and Math)</a:t>
            </a:r>
          </a:p>
          <a:p>
            <a:r>
              <a:rPr lang="en-US" sz="2800" dirty="0" smtClean="0"/>
              <a:t>Additional Subjects and Successful Learning Behaviors</a:t>
            </a:r>
          </a:p>
          <a:p>
            <a:r>
              <a:rPr lang="en-US" sz="2800" dirty="0" smtClean="0"/>
              <a:t>Parent and student friendly language</a:t>
            </a:r>
          </a:p>
          <a:p>
            <a:r>
              <a:rPr lang="en-US" sz="2800" dirty="0" smtClean="0"/>
              <a:t>Comprehensive information about student performance and growth</a:t>
            </a:r>
          </a:p>
          <a:p>
            <a:r>
              <a:rPr lang="en-US" sz="2800" dirty="0" smtClean="0"/>
              <a:t>Parent information</a:t>
            </a:r>
          </a:p>
          <a:p>
            <a:r>
              <a:rPr lang="en-US" sz="2800" dirty="0" smtClean="0"/>
              <a:t>Parent survey for input</a:t>
            </a:r>
          </a:p>
        </p:txBody>
      </p:sp>
    </p:spTree>
    <p:extLst>
      <p:ext uri="{BB962C8B-B14F-4D97-AF65-F5344CB8AC3E}">
        <p14:creationId xmlns:p14="http://schemas.microsoft.com/office/powerpoint/2010/main" val="814741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20000" cy="4419600"/>
          </a:xfrm>
        </p:spPr>
        <p:txBody>
          <a:bodyPr/>
          <a:lstStyle/>
          <a:p>
            <a:pPr algn="ctr"/>
            <a:r>
              <a:rPr lang="en-US" dirty="0" smtClean="0"/>
              <a:t>SUSD Local Control Accountability Plan &amp; </a:t>
            </a:r>
            <a:br>
              <a:rPr lang="en-US" dirty="0" smtClean="0"/>
            </a:br>
            <a:r>
              <a:rPr lang="en-US" dirty="0" smtClean="0"/>
              <a:t>Strategic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194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SUSD Strategic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i="1" dirty="0"/>
              <a:t>Community:</a:t>
            </a:r>
            <a:endParaRPr lang="en-US" b="1" dirty="0"/>
          </a:p>
          <a:p>
            <a:pPr marL="114300" indent="0">
              <a:buNone/>
            </a:pPr>
            <a:r>
              <a:rPr lang="en-US" dirty="0"/>
              <a:t>Engage the community to build ongoing, permanent relationships so that a common vision is shared and implemented.</a:t>
            </a:r>
          </a:p>
          <a:p>
            <a:pPr marL="114300" indent="0">
              <a:buNone/>
            </a:pPr>
            <a:endParaRPr lang="en-US" i="1" dirty="0" smtClean="0"/>
          </a:p>
          <a:p>
            <a:pPr marL="114300" indent="0">
              <a:buNone/>
            </a:pPr>
            <a:r>
              <a:rPr lang="en-US" b="1" i="1" dirty="0" smtClean="0"/>
              <a:t>Professional </a:t>
            </a:r>
            <a:r>
              <a:rPr lang="en-US" b="1" i="1" dirty="0"/>
              <a:t>Development:</a:t>
            </a:r>
            <a:endParaRPr lang="en-US" b="1" dirty="0"/>
          </a:p>
          <a:p>
            <a:pPr marL="114300" indent="0">
              <a:buNone/>
            </a:pPr>
            <a:r>
              <a:rPr lang="en-US" dirty="0"/>
              <a:t>Engage in learning opportunities to grow professionally so that it affects continuous improvement and refinement of learning, teaching, and processes</a:t>
            </a:r>
          </a:p>
        </p:txBody>
      </p:sp>
    </p:spTree>
    <p:extLst>
      <p:ext uri="{BB962C8B-B14F-4D97-AF65-F5344CB8AC3E}">
        <p14:creationId xmlns:p14="http://schemas.microsoft.com/office/powerpoint/2010/main" val="4207978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SUSD Strategic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i="1" dirty="0">
                <a:ea typeface="Calibri"/>
                <a:cs typeface="Times New Roman"/>
              </a:rPr>
              <a:t>Innovation: </a:t>
            </a:r>
            <a:endParaRPr lang="en-US" b="1" dirty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>
                <a:ea typeface="Calibri"/>
                <a:cs typeface="Times New Roman"/>
              </a:rPr>
              <a:t>A new way of doing things that is transformational, original, and creative so it inspires others to learn. 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i="1" dirty="0" smtClean="0">
                <a:ea typeface="Calibri"/>
                <a:cs typeface="Times New Roman"/>
              </a:rPr>
              <a:t>Academics:</a:t>
            </a:r>
            <a:endParaRPr lang="en-US" b="1" dirty="0" smtClean="0">
              <a:ea typeface="Calibri"/>
              <a:cs typeface="Times New Roman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ea typeface="Calibri"/>
                <a:cs typeface="Times New Roman"/>
              </a:rPr>
              <a:t>Support differentiated instruction where students need it; teachers inspire change in curriculum and methods of delivery.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b="1" i="1" dirty="0" smtClean="0"/>
              <a:t>Student Well-Being:</a:t>
            </a:r>
            <a:endParaRPr lang="en-US" b="1" dirty="0"/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/>
              <a:t>Foster </a:t>
            </a:r>
            <a:r>
              <a:rPr lang="en-US" dirty="0"/>
              <a:t>a positive physical, social, and emotional learning environment to allow students to thrive, flourish, and learn.</a:t>
            </a:r>
            <a:endParaRPr lang="en-US" dirty="0" smtClean="0"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605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813538" y="2289233"/>
            <a:ext cx="3124200" cy="2743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Program Decisions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86154" y="1033463"/>
            <a:ext cx="2286000" cy="1802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are our </a:t>
            </a:r>
            <a:r>
              <a:rPr lang="en-US" b="1" dirty="0" smtClean="0"/>
              <a:t>expectations</a:t>
            </a:r>
            <a:r>
              <a:rPr lang="en-US" dirty="0" smtClean="0"/>
              <a:t> for students?</a:t>
            </a:r>
          </a:p>
          <a:p>
            <a:r>
              <a:rPr lang="en-US" dirty="0" smtClean="0"/>
              <a:t>What programs and services are achieving desired results?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2760" y="1012686"/>
            <a:ext cx="2737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are our </a:t>
            </a:r>
            <a:r>
              <a:rPr lang="en-US" b="1" dirty="0" smtClean="0"/>
              <a:t>achievement goals </a:t>
            </a:r>
            <a:r>
              <a:rPr lang="en-US" dirty="0" smtClean="0"/>
              <a:t>and what must we do to improve the conditions of learning, increase engagement, and improve school climate?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4267200"/>
            <a:ext cx="198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can we accomplish in </a:t>
            </a:r>
            <a:r>
              <a:rPr lang="en-US" b="1" dirty="0" smtClean="0"/>
              <a:t>three years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will we </a:t>
            </a:r>
            <a:r>
              <a:rPr lang="en-US" b="1" dirty="0" smtClean="0"/>
              <a:t>measure</a:t>
            </a:r>
            <a:r>
              <a:rPr lang="en-US" dirty="0" smtClean="0"/>
              <a:t> our progress?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58597" y="3968262"/>
            <a:ext cx="1752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Based on the </a:t>
            </a:r>
            <a:r>
              <a:rPr lang="en-US" b="1" dirty="0" smtClean="0"/>
              <a:t>resources</a:t>
            </a:r>
            <a:r>
              <a:rPr lang="en-US" dirty="0" smtClean="0"/>
              <a:t> available, what actions and activities will we implement next year?</a:t>
            </a:r>
            <a:endParaRPr lang="en-US" dirty="0"/>
          </a:p>
        </p:txBody>
      </p:sp>
      <p:sp>
        <p:nvSpPr>
          <p:cNvPr id="10" name="Bent Arrow 9"/>
          <p:cNvSpPr/>
          <p:nvPr/>
        </p:nvSpPr>
        <p:spPr>
          <a:xfrm>
            <a:off x="1600200" y="3200400"/>
            <a:ext cx="1066800" cy="762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rot="3328268">
            <a:off x="2761549" y="1553826"/>
            <a:ext cx="1066800" cy="762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 rot="13763585">
            <a:off x="5164014" y="4799996"/>
            <a:ext cx="1037492" cy="890954"/>
          </a:xfrm>
          <a:prstGeom prst="bentArrow">
            <a:avLst>
              <a:gd name="adj1" fmla="val 25000"/>
              <a:gd name="adj2" fmla="val 28077"/>
              <a:gd name="adj3" fmla="val 25000"/>
              <a:gd name="adj4" fmla="val 39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Bent Arrow 12"/>
          <p:cNvSpPr/>
          <p:nvPr/>
        </p:nvSpPr>
        <p:spPr>
          <a:xfrm rot="10800000">
            <a:off x="6119446" y="2690446"/>
            <a:ext cx="1037492" cy="890954"/>
          </a:xfrm>
          <a:prstGeom prst="bentArrow">
            <a:avLst>
              <a:gd name="adj1" fmla="val 25000"/>
              <a:gd name="adj2" fmla="val 28077"/>
              <a:gd name="adj3" fmla="val 25000"/>
              <a:gd name="adj4" fmla="val 391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71600" y="304800"/>
            <a:ext cx="6661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</a:rPr>
              <a:t>LCAP – A New Way of Thinking</a:t>
            </a:r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6755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/>
          <p:cNvSpPr>
            <a:spLocks/>
          </p:cNvSpPr>
          <p:nvPr/>
        </p:nvSpPr>
        <p:spPr bwMode="auto">
          <a:xfrm>
            <a:off x="549275" y="112713"/>
            <a:ext cx="7543800" cy="2365375"/>
          </a:xfrm>
          <a:custGeom>
            <a:avLst/>
            <a:gdLst>
              <a:gd name="T0" fmla="*/ 2147483647 w 4368"/>
              <a:gd name="T1" fmla="*/ 2147483647 h 1417"/>
              <a:gd name="T2" fmla="*/ 2147483647 w 4368"/>
              <a:gd name="T3" fmla="*/ 2147483647 h 1417"/>
              <a:gd name="T4" fmla="*/ 2147483647 w 4368"/>
              <a:gd name="T5" fmla="*/ 2147483647 h 1417"/>
              <a:gd name="T6" fmla="*/ 2147483647 w 4368"/>
              <a:gd name="T7" fmla="*/ 2147483647 h 1417"/>
              <a:gd name="T8" fmla="*/ 2147483647 w 4368"/>
              <a:gd name="T9" fmla="*/ 2147483647 h 1417"/>
              <a:gd name="T10" fmla="*/ 2147483647 w 4368"/>
              <a:gd name="T11" fmla="*/ 2147483647 h 1417"/>
              <a:gd name="T12" fmla="*/ 2147483647 w 4368"/>
              <a:gd name="T13" fmla="*/ 2147483647 h 1417"/>
              <a:gd name="T14" fmla="*/ 2147483647 w 4368"/>
              <a:gd name="T15" fmla="*/ 2147483647 h 1417"/>
              <a:gd name="T16" fmla="*/ 2147483647 w 4368"/>
              <a:gd name="T17" fmla="*/ 2147483647 h 1417"/>
              <a:gd name="T18" fmla="*/ 2147483647 w 4368"/>
              <a:gd name="T19" fmla="*/ 2147483647 h 1417"/>
              <a:gd name="T20" fmla="*/ 0 w 4368"/>
              <a:gd name="T21" fmla="*/ 2147483647 h 1417"/>
              <a:gd name="T22" fmla="*/ 2147483647 w 4368"/>
              <a:gd name="T23" fmla="*/ 2147483647 h 1417"/>
              <a:gd name="T24" fmla="*/ 2147483647 w 4368"/>
              <a:gd name="T25" fmla="*/ 2147483647 h 1417"/>
              <a:gd name="T26" fmla="*/ 2147483647 w 4368"/>
              <a:gd name="T27" fmla="*/ 2147483647 h 1417"/>
              <a:gd name="T28" fmla="*/ 2147483647 w 4368"/>
              <a:gd name="T29" fmla="*/ 2147483647 h 1417"/>
              <a:gd name="T30" fmla="*/ 2147483647 w 4368"/>
              <a:gd name="T31" fmla="*/ 2147483647 h 1417"/>
              <a:gd name="T32" fmla="*/ 2147483647 w 4368"/>
              <a:gd name="T33" fmla="*/ 2147483647 h 1417"/>
              <a:gd name="T34" fmla="*/ 2147483647 w 4368"/>
              <a:gd name="T35" fmla="*/ 2147483647 h 1417"/>
              <a:gd name="T36" fmla="*/ 2147483647 w 4368"/>
              <a:gd name="T37" fmla="*/ 2147483647 h 1417"/>
              <a:gd name="T38" fmla="*/ 2147483647 w 4368"/>
              <a:gd name="T39" fmla="*/ 2147483647 h 1417"/>
              <a:gd name="T40" fmla="*/ 2147483647 w 4368"/>
              <a:gd name="T41" fmla="*/ 2147483647 h 1417"/>
              <a:gd name="T42" fmla="*/ 2147483647 w 4368"/>
              <a:gd name="T43" fmla="*/ 2147483647 h 1417"/>
              <a:gd name="T44" fmla="*/ 2147483647 w 4368"/>
              <a:gd name="T45" fmla="*/ 2147483647 h 1417"/>
              <a:gd name="T46" fmla="*/ 2147483647 w 4368"/>
              <a:gd name="T47" fmla="*/ 2147483647 h 1417"/>
              <a:gd name="T48" fmla="*/ 2147483647 w 4368"/>
              <a:gd name="T49" fmla="*/ 2147483647 h 1417"/>
              <a:gd name="T50" fmla="*/ 2147483647 w 4368"/>
              <a:gd name="T51" fmla="*/ 2147483647 h 1417"/>
              <a:gd name="T52" fmla="*/ 2147483647 w 4368"/>
              <a:gd name="T53" fmla="*/ 2147483647 h 1417"/>
              <a:gd name="T54" fmla="*/ 2147483647 w 4368"/>
              <a:gd name="T55" fmla="*/ 2147483647 h 1417"/>
              <a:gd name="T56" fmla="*/ 2147483647 w 4368"/>
              <a:gd name="T57" fmla="*/ 2147483647 h 1417"/>
              <a:gd name="T58" fmla="*/ 2147483647 w 4368"/>
              <a:gd name="T59" fmla="*/ 2147483647 h 1417"/>
              <a:gd name="T60" fmla="*/ 2147483647 w 4368"/>
              <a:gd name="T61" fmla="*/ 2147483647 h 1417"/>
              <a:gd name="T62" fmla="*/ 2147483647 w 4368"/>
              <a:gd name="T63" fmla="*/ 2147483647 h 1417"/>
              <a:gd name="T64" fmla="*/ 2147483647 w 4368"/>
              <a:gd name="T65" fmla="*/ 2147483647 h 1417"/>
              <a:gd name="T66" fmla="*/ 2147483647 w 4368"/>
              <a:gd name="T67" fmla="*/ 2147483647 h 1417"/>
              <a:gd name="T68" fmla="*/ 2147483647 w 4368"/>
              <a:gd name="T69" fmla="*/ 2147483647 h 1417"/>
              <a:gd name="T70" fmla="*/ 2147483647 w 4368"/>
              <a:gd name="T71" fmla="*/ 2147483647 h 1417"/>
              <a:gd name="T72" fmla="*/ 2147483647 w 4368"/>
              <a:gd name="T73" fmla="*/ 2147483647 h 1417"/>
              <a:gd name="T74" fmla="*/ 2147483647 w 4368"/>
              <a:gd name="T75" fmla="*/ 2147483647 h 1417"/>
              <a:gd name="T76" fmla="*/ 2147483647 w 4368"/>
              <a:gd name="T77" fmla="*/ 2147483647 h 1417"/>
              <a:gd name="T78" fmla="*/ 2147483647 w 4368"/>
              <a:gd name="T79" fmla="*/ 2147483647 h 1417"/>
              <a:gd name="T80" fmla="*/ 2147483647 w 4368"/>
              <a:gd name="T81" fmla="*/ 2147483647 h 1417"/>
              <a:gd name="T82" fmla="*/ 2147483647 w 4368"/>
              <a:gd name="T83" fmla="*/ 2147483647 h 1417"/>
              <a:gd name="T84" fmla="*/ 2147483647 w 4368"/>
              <a:gd name="T85" fmla="*/ 2147483647 h 1417"/>
              <a:gd name="T86" fmla="*/ 2147483647 w 4368"/>
              <a:gd name="T87" fmla="*/ 2147483647 h 1417"/>
              <a:gd name="T88" fmla="*/ 2147483647 w 4368"/>
              <a:gd name="T89" fmla="*/ 2147483647 h 1417"/>
              <a:gd name="T90" fmla="*/ 2147483647 w 4368"/>
              <a:gd name="T91" fmla="*/ 2147483647 h 1417"/>
              <a:gd name="T92" fmla="*/ 2147483647 w 4368"/>
              <a:gd name="T93" fmla="*/ 2147483647 h 1417"/>
              <a:gd name="T94" fmla="*/ 2147483647 w 4368"/>
              <a:gd name="T95" fmla="*/ 2147483647 h 1417"/>
              <a:gd name="T96" fmla="*/ 2147483647 w 4368"/>
              <a:gd name="T97" fmla="*/ 2147483647 h 1417"/>
              <a:gd name="T98" fmla="*/ 2147483647 w 4368"/>
              <a:gd name="T99" fmla="*/ 2147483647 h 1417"/>
              <a:gd name="T100" fmla="*/ 2147483647 w 4368"/>
              <a:gd name="T101" fmla="*/ 2147483647 h 1417"/>
              <a:gd name="T102" fmla="*/ 2147483647 w 4368"/>
              <a:gd name="T103" fmla="*/ 2147483647 h 1417"/>
              <a:gd name="T104" fmla="*/ 2147483647 w 4368"/>
              <a:gd name="T105" fmla="*/ 2147483647 h 141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4368" h="1417">
                <a:moveTo>
                  <a:pt x="1371" y="1403"/>
                </a:moveTo>
                <a:lnTo>
                  <a:pt x="1335" y="1379"/>
                </a:lnTo>
                <a:lnTo>
                  <a:pt x="1297" y="1356"/>
                </a:lnTo>
                <a:lnTo>
                  <a:pt x="1259" y="1333"/>
                </a:lnTo>
                <a:lnTo>
                  <a:pt x="1214" y="1312"/>
                </a:lnTo>
                <a:lnTo>
                  <a:pt x="1172" y="1291"/>
                </a:lnTo>
                <a:lnTo>
                  <a:pt x="1124" y="1274"/>
                </a:lnTo>
                <a:lnTo>
                  <a:pt x="1076" y="1256"/>
                </a:lnTo>
                <a:lnTo>
                  <a:pt x="1028" y="1241"/>
                </a:lnTo>
                <a:lnTo>
                  <a:pt x="974" y="1228"/>
                </a:lnTo>
                <a:lnTo>
                  <a:pt x="922" y="1214"/>
                </a:lnTo>
                <a:lnTo>
                  <a:pt x="868" y="1205"/>
                </a:lnTo>
                <a:lnTo>
                  <a:pt x="810" y="1195"/>
                </a:lnTo>
                <a:lnTo>
                  <a:pt x="756" y="1190"/>
                </a:lnTo>
                <a:lnTo>
                  <a:pt x="695" y="1184"/>
                </a:lnTo>
                <a:lnTo>
                  <a:pt x="637" y="1182"/>
                </a:lnTo>
                <a:lnTo>
                  <a:pt x="576" y="1180"/>
                </a:lnTo>
                <a:lnTo>
                  <a:pt x="535" y="1180"/>
                </a:lnTo>
                <a:lnTo>
                  <a:pt x="496" y="1182"/>
                </a:lnTo>
                <a:lnTo>
                  <a:pt x="458" y="1184"/>
                </a:lnTo>
                <a:lnTo>
                  <a:pt x="420" y="1188"/>
                </a:lnTo>
                <a:lnTo>
                  <a:pt x="381" y="1192"/>
                </a:lnTo>
                <a:lnTo>
                  <a:pt x="343" y="1195"/>
                </a:lnTo>
                <a:lnTo>
                  <a:pt x="304" y="1201"/>
                </a:lnTo>
                <a:lnTo>
                  <a:pt x="269" y="1207"/>
                </a:lnTo>
                <a:lnTo>
                  <a:pt x="234" y="1214"/>
                </a:lnTo>
                <a:lnTo>
                  <a:pt x="199" y="1222"/>
                </a:lnTo>
                <a:lnTo>
                  <a:pt x="163" y="1230"/>
                </a:lnTo>
                <a:lnTo>
                  <a:pt x="128" y="1239"/>
                </a:lnTo>
                <a:lnTo>
                  <a:pt x="96" y="1249"/>
                </a:lnTo>
                <a:lnTo>
                  <a:pt x="64" y="1260"/>
                </a:lnTo>
                <a:lnTo>
                  <a:pt x="32" y="1272"/>
                </a:lnTo>
                <a:lnTo>
                  <a:pt x="0" y="1283"/>
                </a:lnTo>
                <a:lnTo>
                  <a:pt x="13" y="1216"/>
                </a:lnTo>
                <a:lnTo>
                  <a:pt x="29" y="1150"/>
                </a:lnTo>
                <a:lnTo>
                  <a:pt x="51" y="1087"/>
                </a:lnTo>
                <a:lnTo>
                  <a:pt x="77" y="1022"/>
                </a:lnTo>
                <a:lnTo>
                  <a:pt x="109" y="959"/>
                </a:lnTo>
                <a:lnTo>
                  <a:pt x="144" y="898"/>
                </a:lnTo>
                <a:lnTo>
                  <a:pt x="183" y="839"/>
                </a:lnTo>
                <a:lnTo>
                  <a:pt x="227" y="780"/>
                </a:lnTo>
                <a:lnTo>
                  <a:pt x="272" y="722"/>
                </a:lnTo>
                <a:lnTo>
                  <a:pt x="323" y="667"/>
                </a:lnTo>
                <a:lnTo>
                  <a:pt x="378" y="614"/>
                </a:lnTo>
                <a:lnTo>
                  <a:pt x="439" y="562"/>
                </a:lnTo>
                <a:lnTo>
                  <a:pt x="500" y="511"/>
                </a:lnTo>
                <a:lnTo>
                  <a:pt x="567" y="463"/>
                </a:lnTo>
                <a:lnTo>
                  <a:pt x="634" y="417"/>
                </a:lnTo>
                <a:lnTo>
                  <a:pt x="705" y="372"/>
                </a:lnTo>
                <a:lnTo>
                  <a:pt x="781" y="330"/>
                </a:lnTo>
                <a:lnTo>
                  <a:pt x="858" y="289"/>
                </a:lnTo>
                <a:lnTo>
                  <a:pt x="938" y="251"/>
                </a:lnTo>
                <a:lnTo>
                  <a:pt x="1022" y="217"/>
                </a:lnTo>
                <a:lnTo>
                  <a:pt x="1108" y="183"/>
                </a:lnTo>
                <a:lnTo>
                  <a:pt x="1194" y="152"/>
                </a:lnTo>
                <a:lnTo>
                  <a:pt x="1287" y="125"/>
                </a:lnTo>
                <a:lnTo>
                  <a:pt x="1380" y="99"/>
                </a:lnTo>
                <a:lnTo>
                  <a:pt x="1473" y="76"/>
                </a:lnTo>
                <a:lnTo>
                  <a:pt x="1572" y="57"/>
                </a:lnTo>
                <a:lnTo>
                  <a:pt x="1668" y="40"/>
                </a:lnTo>
                <a:lnTo>
                  <a:pt x="1771" y="24"/>
                </a:lnTo>
                <a:lnTo>
                  <a:pt x="1873" y="15"/>
                </a:lnTo>
                <a:lnTo>
                  <a:pt x="1976" y="5"/>
                </a:lnTo>
                <a:lnTo>
                  <a:pt x="2082" y="2"/>
                </a:lnTo>
                <a:lnTo>
                  <a:pt x="2187" y="0"/>
                </a:lnTo>
                <a:lnTo>
                  <a:pt x="2293" y="2"/>
                </a:lnTo>
                <a:lnTo>
                  <a:pt x="2395" y="5"/>
                </a:lnTo>
                <a:lnTo>
                  <a:pt x="2498" y="13"/>
                </a:lnTo>
                <a:lnTo>
                  <a:pt x="2600" y="24"/>
                </a:lnTo>
                <a:lnTo>
                  <a:pt x="2700" y="40"/>
                </a:lnTo>
                <a:lnTo>
                  <a:pt x="2796" y="55"/>
                </a:lnTo>
                <a:lnTo>
                  <a:pt x="2892" y="76"/>
                </a:lnTo>
                <a:lnTo>
                  <a:pt x="2988" y="97"/>
                </a:lnTo>
                <a:lnTo>
                  <a:pt x="3077" y="122"/>
                </a:lnTo>
                <a:lnTo>
                  <a:pt x="3167" y="150"/>
                </a:lnTo>
                <a:lnTo>
                  <a:pt x="3257" y="181"/>
                </a:lnTo>
                <a:lnTo>
                  <a:pt x="3340" y="213"/>
                </a:lnTo>
                <a:lnTo>
                  <a:pt x="3423" y="248"/>
                </a:lnTo>
                <a:lnTo>
                  <a:pt x="3503" y="284"/>
                </a:lnTo>
                <a:lnTo>
                  <a:pt x="3580" y="324"/>
                </a:lnTo>
                <a:lnTo>
                  <a:pt x="3657" y="366"/>
                </a:lnTo>
                <a:lnTo>
                  <a:pt x="3728" y="410"/>
                </a:lnTo>
                <a:lnTo>
                  <a:pt x="3795" y="454"/>
                </a:lnTo>
                <a:lnTo>
                  <a:pt x="3862" y="501"/>
                </a:lnTo>
                <a:lnTo>
                  <a:pt x="3923" y="551"/>
                </a:lnTo>
                <a:lnTo>
                  <a:pt x="3981" y="602"/>
                </a:lnTo>
                <a:lnTo>
                  <a:pt x="4038" y="656"/>
                </a:lnTo>
                <a:lnTo>
                  <a:pt x="4089" y="709"/>
                </a:lnTo>
                <a:lnTo>
                  <a:pt x="4134" y="766"/>
                </a:lnTo>
                <a:lnTo>
                  <a:pt x="4179" y="824"/>
                </a:lnTo>
                <a:lnTo>
                  <a:pt x="4221" y="883"/>
                </a:lnTo>
                <a:lnTo>
                  <a:pt x="4256" y="942"/>
                </a:lnTo>
                <a:lnTo>
                  <a:pt x="4288" y="1003"/>
                </a:lnTo>
                <a:lnTo>
                  <a:pt x="4314" y="1066"/>
                </a:lnTo>
                <a:lnTo>
                  <a:pt x="4336" y="1131"/>
                </a:lnTo>
                <a:lnTo>
                  <a:pt x="4355" y="1195"/>
                </a:lnTo>
                <a:lnTo>
                  <a:pt x="4368" y="1260"/>
                </a:lnTo>
                <a:lnTo>
                  <a:pt x="4339" y="1249"/>
                </a:lnTo>
                <a:lnTo>
                  <a:pt x="4307" y="1239"/>
                </a:lnTo>
                <a:lnTo>
                  <a:pt x="4275" y="1228"/>
                </a:lnTo>
                <a:lnTo>
                  <a:pt x="4243" y="1220"/>
                </a:lnTo>
                <a:lnTo>
                  <a:pt x="4208" y="1211"/>
                </a:lnTo>
                <a:lnTo>
                  <a:pt x="4176" y="1203"/>
                </a:lnTo>
                <a:lnTo>
                  <a:pt x="4141" y="1195"/>
                </a:lnTo>
                <a:lnTo>
                  <a:pt x="4105" y="1188"/>
                </a:lnTo>
                <a:lnTo>
                  <a:pt x="4070" y="1182"/>
                </a:lnTo>
                <a:lnTo>
                  <a:pt x="4035" y="1178"/>
                </a:lnTo>
                <a:lnTo>
                  <a:pt x="3997" y="1173"/>
                </a:lnTo>
                <a:lnTo>
                  <a:pt x="3961" y="1169"/>
                </a:lnTo>
                <a:lnTo>
                  <a:pt x="3923" y="1167"/>
                </a:lnTo>
                <a:lnTo>
                  <a:pt x="3884" y="1165"/>
                </a:lnTo>
                <a:lnTo>
                  <a:pt x="3846" y="1163"/>
                </a:lnTo>
                <a:lnTo>
                  <a:pt x="3808" y="1163"/>
                </a:lnTo>
                <a:lnTo>
                  <a:pt x="3744" y="1165"/>
                </a:lnTo>
                <a:lnTo>
                  <a:pt x="3679" y="1167"/>
                </a:lnTo>
                <a:lnTo>
                  <a:pt x="3619" y="1173"/>
                </a:lnTo>
                <a:lnTo>
                  <a:pt x="3558" y="1182"/>
                </a:lnTo>
                <a:lnTo>
                  <a:pt x="3497" y="1192"/>
                </a:lnTo>
                <a:lnTo>
                  <a:pt x="3439" y="1203"/>
                </a:lnTo>
                <a:lnTo>
                  <a:pt x="3382" y="1216"/>
                </a:lnTo>
                <a:lnTo>
                  <a:pt x="3330" y="1232"/>
                </a:lnTo>
                <a:lnTo>
                  <a:pt x="3276" y="1251"/>
                </a:lnTo>
                <a:lnTo>
                  <a:pt x="3225" y="1270"/>
                </a:lnTo>
                <a:lnTo>
                  <a:pt x="3177" y="1291"/>
                </a:lnTo>
                <a:lnTo>
                  <a:pt x="3132" y="1312"/>
                </a:lnTo>
                <a:lnTo>
                  <a:pt x="3090" y="1337"/>
                </a:lnTo>
                <a:lnTo>
                  <a:pt x="3049" y="1361"/>
                </a:lnTo>
                <a:lnTo>
                  <a:pt x="3010" y="1388"/>
                </a:lnTo>
                <a:lnTo>
                  <a:pt x="2975" y="1417"/>
                </a:lnTo>
                <a:lnTo>
                  <a:pt x="2940" y="1390"/>
                </a:lnTo>
                <a:lnTo>
                  <a:pt x="2901" y="1365"/>
                </a:lnTo>
                <a:lnTo>
                  <a:pt x="2860" y="1342"/>
                </a:lnTo>
                <a:lnTo>
                  <a:pt x="2818" y="1319"/>
                </a:lnTo>
                <a:lnTo>
                  <a:pt x="2773" y="1298"/>
                </a:lnTo>
                <a:lnTo>
                  <a:pt x="2725" y="1279"/>
                </a:lnTo>
                <a:lnTo>
                  <a:pt x="2677" y="1260"/>
                </a:lnTo>
                <a:lnTo>
                  <a:pt x="2626" y="1245"/>
                </a:lnTo>
                <a:lnTo>
                  <a:pt x="2575" y="1230"/>
                </a:lnTo>
                <a:lnTo>
                  <a:pt x="2520" y="1216"/>
                </a:lnTo>
                <a:lnTo>
                  <a:pt x="2466" y="1207"/>
                </a:lnTo>
                <a:lnTo>
                  <a:pt x="2408" y="1197"/>
                </a:lnTo>
                <a:lnTo>
                  <a:pt x="2351" y="1190"/>
                </a:lnTo>
                <a:lnTo>
                  <a:pt x="2290" y="1184"/>
                </a:lnTo>
                <a:lnTo>
                  <a:pt x="2229" y="1182"/>
                </a:lnTo>
                <a:lnTo>
                  <a:pt x="2168" y="1180"/>
                </a:lnTo>
                <a:lnTo>
                  <a:pt x="2107" y="1182"/>
                </a:lnTo>
                <a:lnTo>
                  <a:pt x="2046" y="1184"/>
                </a:lnTo>
                <a:lnTo>
                  <a:pt x="1989" y="1190"/>
                </a:lnTo>
                <a:lnTo>
                  <a:pt x="1931" y="1195"/>
                </a:lnTo>
                <a:lnTo>
                  <a:pt x="1877" y="1205"/>
                </a:lnTo>
                <a:lnTo>
                  <a:pt x="1819" y="1214"/>
                </a:lnTo>
                <a:lnTo>
                  <a:pt x="1768" y="1228"/>
                </a:lnTo>
                <a:lnTo>
                  <a:pt x="1716" y="1241"/>
                </a:lnTo>
                <a:lnTo>
                  <a:pt x="1665" y="1256"/>
                </a:lnTo>
                <a:lnTo>
                  <a:pt x="1617" y="1274"/>
                </a:lnTo>
                <a:lnTo>
                  <a:pt x="1569" y="1291"/>
                </a:lnTo>
                <a:lnTo>
                  <a:pt x="1528" y="1312"/>
                </a:lnTo>
                <a:lnTo>
                  <a:pt x="1483" y="1333"/>
                </a:lnTo>
                <a:lnTo>
                  <a:pt x="1444" y="1356"/>
                </a:lnTo>
                <a:lnTo>
                  <a:pt x="1406" y="1379"/>
                </a:lnTo>
                <a:lnTo>
                  <a:pt x="1371" y="1403"/>
                </a:lnTo>
                <a:close/>
              </a:path>
            </a:pathLst>
          </a:cu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140200" y="0"/>
            <a:ext cx="180975" cy="5068888"/>
          </a:xfrm>
          <a:prstGeom prst="rect">
            <a:avLst/>
          </a:pr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/>
            <a:endParaRPr lang="en-US" altLang="en-US" sz="1300">
              <a:solidFill>
                <a:srgbClr val="000054"/>
              </a:solidFill>
              <a:ea typeface="MS PGothic" pitchFamily="34" charset="-128"/>
            </a:endParaRPr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3490457" y="4631749"/>
            <a:ext cx="815975" cy="715963"/>
          </a:xfrm>
          <a:custGeom>
            <a:avLst/>
            <a:gdLst>
              <a:gd name="T0" fmla="*/ 2147483647 w 807"/>
              <a:gd name="T1" fmla="*/ 2147483647 h 433"/>
              <a:gd name="T2" fmla="*/ 2147483647 w 807"/>
              <a:gd name="T3" fmla="*/ 2147483647 h 433"/>
              <a:gd name="T4" fmla="*/ 2147483647 w 807"/>
              <a:gd name="T5" fmla="*/ 2147483647 h 433"/>
              <a:gd name="T6" fmla="*/ 2147483647 w 807"/>
              <a:gd name="T7" fmla="*/ 2147483647 h 433"/>
              <a:gd name="T8" fmla="*/ 2147483647 w 807"/>
              <a:gd name="T9" fmla="*/ 2147483647 h 433"/>
              <a:gd name="T10" fmla="*/ 2147483647 w 807"/>
              <a:gd name="T11" fmla="*/ 2147483647 h 433"/>
              <a:gd name="T12" fmla="*/ 2147483647 w 807"/>
              <a:gd name="T13" fmla="*/ 2147483647 h 433"/>
              <a:gd name="T14" fmla="*/ 2147483647 w 807"/>
              <a:gd name="T15" fmla="*/ 2147483647 h 433"/>
              <a:gd name="T16" fmla="*/ 2147483647 w 807"/>
              <a:gd name="T17" fmla="*/ 2147483647 h 433"/>
              <a:gd name="T18" fmla="*/ 2147483647 w 807"/>
              <a:gd name="T19" fmla="*/ 2147483647 h 433"/>
              <a:gd name="T20" fmla="*/ 2147483647 w 807"/>
              <a:gd name="T21" fmla="*/ 2147483647 h 433"/>
              <a:gd name="T22" fmla="*/ 2147483647 w 807"/>
              <a:gd name="T23" fmla="*/ 2147483647 h 433"/>
              <a:gd name="T24" fmla="*/ 2147483647 w 807"/>
              <a:gd name="T25" fmla="*/ 2147483647 h 433"/>
              <a:gd name="T26" fmla="*/ 2147483647 w 807"/>
              <a:gd name="T27" fmla="*/ 2147483647 h 433"/>
              <a:gd name="T28" fmla="*/ 2147483647 w 807"/>
              <a:gd name="T29" fmla="*/ 2147483647 h 433"/>
              <a:gd name="T30" fmla="*/ 2147483647 w 807"/>
              <a:gd name="T31" fmla="*/ 2147483647 h 433"/>
              <a:gd name="T32" fmla="*/ 2147483647 w 807"/>
              <a:gd name="T33" fmla="*/ 2147483647 h 433"/>
              <a:gd name="T34" fmla="*/ 2147483647 w 807"/>
              <a:gd name="T35" fmla="*/ 2147483647 h 433"/>
              <a:gd name="T36" fmla="*/ 2147483647 w 807"/>
              <a:gd name="T37" fmla="*/ 2147483647 h 433"/>
              <a:gd name="T38" fmla="*/ 2147483647 w 807"/>
              <a:gd name="T39" fmla="*/ 2147483647 h 433"/>
              <a:gd name="T40" fmla="*/ 2147483647 w 807"/>
              <a:gd name="T41" fmla="*/ 2147483647 h 433"/>
              <a:gd name="T42" fmla="*/ 2147483647 w 807"/>
              <a:gd name="T43" fmla="*/ 2147483647 h 433"/>
              <a:gd name="T44" fmla="*/ 2147483647 w 807"/>
              <a:gd name="T45" fmla="*/ 0 h 433"/>
              <a:gd name="T46" fmla="*/ 2147483647 w 807"/>
              <a:gd name="T47" fmla="*/ 2147483647 h 433"/>
              <a:gd name="T48" fmla="*/ 2147483647 w 807"/>
              <a:gd name="T49" fmla="*/ 2147483647 h 433"/>
              <a:gd name="T50" fmla="*/ 2147483647 w 807"/>
              <a:gd name="T51" fmla="*/ 2147483647 h 433"/>
              <a:gd name="T52" fmla="*/ 2147483647 w 807"/>
              <a:gd name="T53" fmla="*/ 2147483647 h 433"/>
              <a:gd name="T54" fmla="*/ 2147483647 w 807"/>
              <a:gd name="T55" fmla="*/ 2147483647 h 433"/>
              <a:gd name="T56" fmla="*/ 2147483647 w 807"/>
              <a:gd name="T57" fmla="*/ 2147483647 h 433"/>
              <a:gd name="T58" fmla="*/ 2147483647 w 807"/>
              <a:gd name="T59" fmla="*/ 2147483647 h 433"/>
              <a:gd name="T60" fmla="*/ 2147483647 w 807"/>
              <a:gd name="T61" fmla="*/ 2147483647 h 433"/>
              <a:gd name="T62" fmla="*/ 2147483647 w 807"/>
              <a:gd name="T63" fmla="*/ 2147483647 h 433"/>
              <a:gd name="T64" fmla="*/ 2147483647 w 807"/>
              <a:gd name="T65" fmla="*/ 2147483647 h 433"/>
              <a:gd name="T66" fmla="*/ 2147483647 w 807"/>
              <a:gd name="T67" fmla="*/ 2147483647 h 433"/>
              <a:gd name="T68" fmla="*/ 2147483647 w 807"/>
              <a:gd name="T69" fmla="*/ 2147483647 h 433"/>
              <a:gd name="T70" fmla="*/ 2147483647 w 807"/>
              <a:gd name="T71" fmla="*/ 2147483647 h 433"/>
              <a:gd name="T72" fmla="*/ 2147483647 w 807"/>
              <a:gd name="T73" fmla="*/ 2147483647 h 433"/>
              <a:gd name="T74" fmla="*/ 2147483647 w 807"/>
              <a:gd name="T75" fmla="*/ 2147483647 h 433"/>
              <a:gd name="T76" fmla="*/ 2147483647 w 807"/>
              <a:gd name="T77" fmla="*/ 2147483647 h 433"/>
              <a:gd name="T78" fmla="*/ 2147483647 w 807"/>
              <a:gd name="T79" fmla="*/ 2147483647 h 433"/>
              <a:gd name="T80" fmla="*/ 2147483647 w 807"/>
              <a:gd name="T81" fmla="*/ 2147483647 h 433"/>
              <a:gd name="T82" fmla="*/ 2147483647 w 807"/>
              <a:gd name="T83" fmla="*/ 2147483647 h 433"/>
              <a:gd name="T84" fmla="*/ 2147483647 w 807"/>
              <a:gd name="T85" fmla="*/ 2147483647 h 433"/>
              <a:gd name="T86" fmla="*/ 2147483647 w 807"/>
              <a:gd name="T87" fmla="*/ 2147483647 h 433"/>
              <a:gd name="T88" fmla="*/ 2147483647 w 807"/>
              <a:gd name="T89" fmla="*/ 2147483647 h 433"/>
              <a:gd name="T90" fmla="*/ 2147483647 w 807"/>
              <a:gd name="T91" fmla="*/ 2147483647 h 433"/>
              <a:gd name="T92" fmla="*/ 2147483647 w 807"/>
              <a:gd name="T93" fmla="*/ 2147483647 h 433"/>
              <a:gd name="T94" fmla="*/ 2147483647 w 807"/>
              <a:gd name="T95" fmla="*/ 2147483647 h 433"/>
              <a:gd name="T96" fmla="*/ 2147483647 w 807"/>
              <a:gd name="T97" fmla="*/ 2147483647 h 433"/>
              <a:gd name="T98" fmla="*/ 2147483647 w 807"/>
              <a:gd name="T99" fmla="*/ 2147483647 h 433"/>
              <a:gd name="T100" fmla="*/ 2147483647 w 807"/>
              <a:gd name="T101" fmla="*/ 2147483647 h 433"/>
              <a:gd name="T102" fmla="*/ 0 w 807"/>
              <a:gd name="T103" fmla="*/ 2147483647 h 433"/>
              <a:gd name="T104" fmla="*/ 2147483647 w 807"/>
              <a:gd name="T105" fmla="*/ 2147483647 h 43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807" h="433">
                <a:moveTo>
                  <a:pt x="145" y="59"/>
                </a:moveTo>
                <a:lnTo>
                  <a:pt x="151" y="151"/>
                </a:lnTo>
                <a:lnTo>
                  <a:pt x="164" y="206"/>
                </a:lnTo>
                <a:lnTo>
                  <a:pt x="186" y="242"/>
                </a:lnTo>
                <a:lnTo>
                  <a:pt x="218" y="280"/>
                </a:lnTo>
                <a:lnTo>
                  <a:pt x="237" y="294"/>
                </a:lnTo>
                <a:lnTo>
                  <a:pt x="260" y="307"/>
                </a:lnTo>
                <a:lnTo>
                  <a:pt x="285" y="317"/>
                </a:lnTo>
                <a:lnTo>
                  <a:pt x="311" y="324"/>
                </a:lnTo>
                <a:lnTo>
                  <a:pt x="337" y="330"/>
                </a:lnTo>
                <a:lnTo>
                  <a:pt x="366" y="334"/>
                </a:lnTo>
                <a:lnTo>
                  <a:pt x="398" y="338"/>
                </a:lnTo>
                <a:lnTo>
                  <a:pt x="426" y="338"/>
                </a:lnTo>
                <a:lnTo>
                  <a:pt x="468" y="336"/>
                </a:lnTo>
                <a:lnTo>
                  <a:pt x="506" y="332"/>
                </a:lnTo>
                <a:lnTo>
                  <a:pt x="545" y="324"/>
                </a:lnTo>
                <a:lnTo>
                  <a:pt x="577" y="313"/>
                </a:lnTo>
                <a:lnTo>
                  <a:pt x="609" y="299"/>
                </a:lnTo>
                <a:lnTo>
                  <a:pt x="635" y="284"/>
                </a:lnTo>
                <a:lnTo>
                  <a:pt x="657" y="265"/>
                </a:lnTo>
                <a:lnTo>
                  <a:pt x="670" y="244"/>
                </a:lnTo>
                <a:lnTo>
                  <a:pt x="670" y="17"/>
                </a:lnTo>
                <a:lnTo>
                  <a:pt x="804" y="0"/>
                </a:lnTo>
                <a:lnTo>
                  <a:pt x="807" y="258"/>
                </a:lnTo>
                <a:lnTo>
                  <a:pt x="782" y="298"/>
                </a:lnTo>
                <a:lnTo>
                  <a:pt x="750" y="334"/>
                </a:lnTo>
                <a:lnTo>
                  <a:pt x="708" y="362"/>
                </a:lnTo>
                <a:lnTo>
                  <a:pt x="660" y="387"/>
                </a:lnTo>
                <a:lnTo>
                  <a:pt x="606" y="406"/>
                </a:lnTo>
                <a:lnTo>
                  <a:pt x="551" y="420"/>
                </a:lnTo>
                <a:lnTo>
                  <a:pt x="490" y="429"/>
                </a:lnTo>
                <a:lnTo>
                  <a:pt x="433" y="433"/>
                </a:lnTo>
                <a:lnTo>
                  <a:pt x="426" y="433"/>
                </a:lnTo>
                <a:lnTo>
                  <a:pt x="420" y="433"/>
                </a:lnTo>
                <a:lnTo>
                  <a:pt x="410" y="433"/>
                </a:lnTo>
                <a:lnTo>
                  <a:pt x="404" y="433"/>
                </a:lnTo>
                <a:lnTo>
                  <a:pt x="366" y="431"/>
                </a:lnTo>
                <a:lnTo>
                  <a:pt x="330" y="429"/>
                </a:lnTo>
                <a:lnTo>
                  <a:pt x="295" y="423"/>
                </a:lnTo>
                <a:lnTo>
                  <a:pt x="260" y="418"/>
                </a:lnTo>
                <a:lnTo>
                  <a:pt x="231" y="410"/>
                </a:lnTo>
                <a:lnTo>
                  <a:pt x="202" y="399"/>
                </a:lnTo>
                <a:lnTo>
                  <a:pt x="177" y="387"/>
                </a:lnTo>
                <a:lnTo>
                  <a:pt x="154" y="374"/>
                </a:lnTo>
                <a:lnTo>
                  <a:pt x="116" y="349"/>
                </a:lnTo>
                <a:lnTo>
                  <a:pt x="84" y="324"/>
                </a:lnTo>
                <a:lnTo>
                  <a:pt x="58" y="298"/>
                </a:lnTo>
                <a:lnTo>
                  <a:pt x="36" y="265"/>
                </a:lnTo>
                <a:lnTo>
                  <a:pt x="20" y="229"/>
                </a:lnTo>
                <a:lnTo>
                  <a:pt x="10" y="185"/>
                </a:lnTo>
                <a:lnTo>
                  <a:pt x="4" y="130"/>
                </a:lnTo>
                <a:lnTo>
                  <a:pt x="0" y="65"/>
                </a:lnTo>
                <a:lnTo>
                  <a:pt x="145" y="59"/>
                </a:lnTo>
                <a:close/>
              </a:path>
            </a:pathLst>
          </a:cu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00200" y="990600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SUSD Local Control Accountability Plan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6137" y="3200982"/>
            <a:ext cx="1508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SUSD Technology Learning Plan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38800" y="27432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Plans for Student Achievement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2933699" y="2349778"/>
            <a:ext cx="2667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SUSD Strategic Plan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72743" y="3910914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Local Education Agency Plan (LEAP)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8200" y="48768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School Accountability Report Cards (SARC)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75631" y="4557245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Consolidated Application (Titles 1, 2, and 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50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Three Priority Categories for Planning Purposes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961" y="1544516"/>
            <a:ext cx="7620000" cy="4800600"/>
          </a:xfrm>
        </p:spPr>
        <p:txBody>
          <a:bodyPr/>
          <a:lstStyle/>
          <a:p>
            <a:r>
              <a:rPr lang="en-US" dirty="0" smtClean="0"/>
              <a:t>The LCAP template groups the eight state priorities into three categories for planning purposes:</a:t>
            </a:r>
          </a:p>
          <a:p>
            <a:endParaRPr lang="en-US" dirty="0"/>
          </a:p>
        </p:txBody>
      </p:sp>
      <p:sp>
        <p:nvSpPr>
          <p:cNvPr id="10" name="Round Same Side Corner Rectangle 9"/>
          <p:cNvSpPr/>
          <p:nvPr/>
        </p:nvSpPr>
        <p:spPr>
          <a:xfrm>
            <a:off x="381000" y="3505201"/>
            <a:ext cx="2350477" cy="2403230"/>
          </a:xfrm>
          <a:prstGeom prst="round2SameRect">
            <a:avLst/>
          </a:prstGeom>
          <a:gradFill>
            <a:gsLst>
              <a:gs pos="1667">
                <a:schemeClr val="accent1">
                  <a:lumMod val="75000"/>
                </a:schemeClr>
              </a:gs>
              <a:gs pos="42000">
                <a:schemeClr val="accent1">
                  <a:tint val="66000"/>
                  <a:satMod val="160000"/>
                </a:schemeClr>
              </a:gs>
              <a:gs pos="4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Conditions of Learning</a:t>
            </a:r>
          </a:p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28600" y="3411416"/>
            <a:ext cx="685800" cy="5334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ound Same Side Corner Rectangle 10"/>
          <p:cNvSpPr/>
          <p:nvPr/>
        </p:nvSpPr>
        <p:spPr>
          <a:xfrm>
            <a:off x="3059723" y="3505202"/>
            <a:ext cx="2350477" cy="2403230"/>
          </a:xfrm>
          <a:prstGeom prst="round2SameRect">
            <a:avLst/>
          </a:prstGeom>
          <a:gradFill>
            <a:gsLst>
              <a:gs pos="1667">
                <a:schemeClr val="accent1">
                  <a:lumMod val="75000"/>
                </a:schemeClr>
              </a:gs>
              <a:gs pos="42000">
                <a:schemeClr val="accent1">
                  <a:tint val="66000"/>
                  <a:satMod val="160000"/>
                </a:schemeClr>
              </a:gs>
              <a:gs pos="4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Pupil Outcomes</a:t>
            </a:r>
          </a:p>
          <a:p>
            <a:pPr algn="ctr"/>
            <a:endParaRPr lang="en-US" dirty="0"/>
          </a:p>
        </p:txBody>
      </p:sp>
      <p:sp>
        <p:nvSpPr>
          <p:cNvPr id="12" name="Round Same Side Corner Rectangle 11"/>
          <p:cNvSpPr/>
          <p:nvPr/>
        </p:nvSpPr>
        <p:spPr>
          <a:xfrm>
            <a:off x="5758962" y="3505202"/>
            <a:ext cx="2350477" cy="2403230"/>
          </a:xfrm>
          <a:prstGeom prst="round2SameRect">
            <a:avLst/>
          </a:prstGeom>
          <a:gradFill>
            <a:gsLst>
              <a:gs pos="1667">
                <a:schemeClr val="accent1">
                  <a:lumMod val="75000"/>
                </a:schemeClr>
              </a:gs>
              <a:gs pos="42000">
                <a:schemeClr val="accent1">
                  <a:tint val="66000"/>
                  <a:satMod val="160000"/>
                </a:schemeClr>
              </a:gs>
              <a:gs pos="4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Engagement</a:t>
            </a:r>
          </a:p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921977" y="3411416"/>
            <a:ext cx="685800" cy="5334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638800" y="3358662"/>
            <a:ext cx="685800" cy="5334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891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Eight Priority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Student Achievement</a:t>
            </a:r>
          </a:p>
          <a:p>
            <a:r>
              <a:rPr lang="en-US" sz="3200" dirty="0" smtClean="0"/>
              <a:t>Student Engagement</a:t>
            </a:r>
          </a:p>
          <a:p>
            <a:r>
              <a:rPr lang="en-US" sz="3200" dirty="0" smtClean="0"/>
              <a:t>School Climate</a:t>
            </a:r>
          </a:p>
          <a:p>
            <a:r>
              <a:rPr lang="en-US" sz="3200" dirty="0" smtClean="0"/>
              <a:t>Basic Services</a:t>
            </a:r>
          </a:p>
          <a:p>
            <a:r>
              <a:rPr lang="en-US" sz="3200" dirty="0" smtClean="0"/>
              <a:t>Implementation of Common Core State Standards</a:t>
            </a:r>
          </a:p>
          <a:p>
            <a:r>
              <a:rPr lang="en-US" sz="3200" dirty="0" smtClean="0"/>
              <a:t>Course Access</a:t>
            </a:r>
          </a:p>
          <a:p>
            <a:r>
              <a:rPr lang="en-US" sz="3200" dirty="0" smtClean="0"/>
              <a:t>Parental Involvement</a:t>
            </a:r>
          </a:p>
          <a:p>
            <a:r>
              <a:rPr lang="en-US" sz="3200" dirty="0" smtClean="0"/>
              <a:t>Other Student Outcomes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037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SUSD LCAP Goals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7696200" cy="5181600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en-US" i="1" dirty="0"/>
              <a:t>Goal 1: 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All staff will participate in </a:t>
            </a:r>
            <a:r>
              <a:rPr lang="en-US" b="1" dirty="0"/>
              <a:t>Professional Development </a:t>
            </a:r>
            <a:r>
              <a:rPr lang="en-US" dirty="0"/>
              <a:t>in ELA and Math Common Core State Standards and Next Generation Science Standards to focus on instructional shifts, depth of knowledge, and differentiated instruction. </a:t>
            </a:r>
            <a:endParaRPr lang="en-US" dirty="0" smtClean="0"/>
          </a:p>
          <a:p>
            <a:endParaRPr lang="en-US" dirty="0"/>
          </a:p>
          <a:p>
            <a:pPr marL="114300" indent="0">
              <a:buNone/>
            </a:pPr>
            <a:r>
              <a:rPr lang="en-US" i="1" dirty="0"/>
              <a:t>Goal 2: 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All students will have access to ELA and Math Common Core State Standards and Next Generation Science Standards </a:t>
            </a:r>
            <a:r>
              <a:rPr lang="en-US" b="1" dirty="0"/>
              <a:t>instruction and materials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i="1" dirty="0"/>
              <a:t>Goal 3:  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SUSD staff will identify, develop, and use formative, interim, and summative </a:t>
            </a:r>
            <a:r>
              <a:rPr lang="en-US" b="1" dirty="0"/>
              <a:t>assessments </a:t>
            </a:r>
            <a:r>
              <a:rPr lang="en-US" dirty="0"/>
              <a:t>to measure students’ performance on Math and ELA Common Core State Standards and Next Generation Science Standards.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i="1" dirty="0"/>
              <a:t>Goal 4: 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Increase proficiency levels for all </a:t>
            </a:r>
            <a:r>
              <a:rPr lang="en-US" b="1" dirty="0"/>
              <a:t>English Learners</a:t>
            </a:r>
            <a:r>
              <a:rPr lang="en-US" dirty="0"/>
              <a:t>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082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SUSD LCAP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US" i="1" dirty="0"/>
              <a:t>Goal 5: 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The District and school sites will maintain effective </a:t>
            </a:r>
            <a:r>
              <a:rPr lang="en-US" b="1" dirty="0"/>
              <a:t>communication</a:t>
            </a:r>
            <a:r>
              <a:rPr lang="en-US" dirty="0"/>
              <a:t>, which includes a process to include input from all stakeholders, and offer opportunities for stakeholder engagement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i="1" dirty="0"/>
              <a:t>Goal 6:</a:t>
            </a:r>
          </a:p>
          <a:p>
            <a:pPr marL="114300" indent="0">
              <a:buNone/>
            </a:pPr>
            <a:r>
              <a:rPr lang="en-US" dirty="0"/>
              <a:t>All students will be educated in a </a:t>
            </a:r>
            <a:r>
              <a:rPr lang="en-US" b="1" dirty="0"/>
              <a:t>safe environment </a:t>
            </a:r>
            <a:r>
              <a:rPr lang="en-US" dirty="0"/>
              <a:t>that integrates </a:t>
            </a:r>
            <a:r>
              <a:rPr lang="en-US" b="1" dirty="0"/>
              <a:t>social emotional literacy </a:t>
            </a:r>
            <a:r>
              <a:rPr lang="en-US" dirty="0"/>
              <a:t>and provides opportunities for engagement of students and stakeholders at all levels</a:t>
            </a:r>
            <a:r>
              <a:rPr lang="en-US" dirty="0" smtClean="0"/>
              <a:t>.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i="1" dirty="0"/>
              <a:t>Goal 7: </a:t>
            </a:r>
          </a:p>
          <a:p>
            <a:pPr marL="114300" indent="0">
              <a:buNone/>
            </a:pPr>
            <a:r>
              <a:rPr lang="en-US" dirty="0"/>
              <a:t>Cultivate innovative and empowered learners through personalized learning, </a:t>
            </a:r>
            <a:r>
              <a:rPr lang="en-US" b="1" dirty="0"/>
              <a:t>21</a:t>
            </a:r>
            <a:r>
              <a:rPr lang="en-US" b="1" baseline="30000" dirty="0"/>
              <a:t>st</a:t>
            </a:r>
            <a:r>
              <a:rPr lang="en-US" b="1" dirty="0"/>
              <a:t> Century Learning Skills </a:t>
            </a:r>
            <a:r>
              <a:rPr lang="en-US" dirty="0"/>
              <a:t>(creativity, collaboration, communication, and critical thinking), and the infusion of </a:t>
            </a:r>
            <a:r>
              <a:rPr lang="en-US" b="1" dirty="0"/>
              <a:t>technology</a:t>
            </a:r>
            <a:r>
              <a:rPr lang="en-US" dirty="0"/>
              <a:t>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23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620000" cy="4419600"/>
          </a:xfrm>
        </p:spPr>
        <p:txBody>
          <a:bodyPr/>
          <a:lstStyle/>
          <a:p>
            <a:r>
              <a:rPr lang="en-US" sz="2800" dirty="0" smtClean="0"/>
              <a:t>Curriculum &amp; Instruction</a:t>
            </a:r>
          </a:p>
          <a:p>
            <a:r>
              <a:rPr lang="en-US" sz="2800" dirty="0" smtClean="0"/>
              <a:t>Assessments</a:t>
            </a:r>
          </a:p>
          <a:p>
            <a:r>
              <a:rPr lang="en-US" sz="2800" dirty="0" smtClean="0"/>
              <a:t>SUSD Strategic Plan</a:t>
            </a:r>
          </a:p>
          <a:p>
            <a:r>
              <a:rPr lang="en-US" sz="2800" dirty="0" smtClean="0"/>
              <a:t>Local Control Accountability Plan</a:t>
            </a:r>
          </a:p>
          <a:p>
            <a:r>
              <a:rPr lang="en-US" sz="2800" dirty="0" smtClean="0"/>
              <a:t>Parent Engagement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61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LCAP Development in SUSD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6962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Consultation with community groups</a:t>
            </a:r>
          </a:p>
          <a:p>
            <a:endParaRPr lang="en-US" sz="3200" dirty="0" smtClean="0"/>
          </a:p>
          <a:p>
            <a:r>
              <a:rPr lang="en-US" sz="3200" dirty="0" smtClean="0"/>
              <a:t>Analyze student performance and select appropriate interventions</a:t>
            </a:r>
          </a:p>
          <a:p>
            <a:endParaRPr lang="en-US" sz="3200" dirty="0"/>
          </a:p>
          <a:p>
            <a:r>
              <a:rPr lang="en-US" sz="3200" dirty="0" smtClean="0"/>
              <a:t>Align existing plans</a:t>
            </a:r>
          </a:p>
          <a:p>
            <a:endParaRPr lang="en-US" sz="3200" dirty="0"/>
          </a:p>
          <a:p>
            <a:r>
              <a:rPr lang="en-US" sz="3200" dirty="0" smtClean="0"/>
              <a:t>Develop LCAP</a:t>
            </a:r>
          </a:p>
          <a:p>
            <a:endParaRPr lang="en-US" sz="3200" dirty="0"/>
          </a:p>
          <a:p>
            <a:r>
              <a:rPr lang="en-US" sz="3200" dirty="0" smtClean="0"/>
              <a:t>SCCOE technical </a:t>
            </a:r>
            <a:r>
              <a:rPr lang="en-US" sz="3200" dirty="0"/>
              <a:t>a</a:t>
            </a:r>
            <a:r>
              <a:rPr lang="en-US" sz="3200" dirty="0" smtClean="0"/>
              <a:t>ssistance</a:t>
            </a:r>
          </a:p>
          <a:p>
            <a:endParaRPr lang="en-US" sz="3200" dirty="0"/>
          </a:p>
          <a:p>
            <a:r>
              <a:rPr lang="en-US" sz="3200" dirty="0" smtClean="0"/>
              <a:t>Board updates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13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LCAP Development in SUSD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76962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Consultation with community groups</a:t>
            </a:r>
          </a:p>
          <a:p>
            <a:endParaRPr lang="en-US" sz="3200" dirty="0" smtClean="0"/>
          </a:p>
          <a:p>
            <a:r>
              <a:rPr lang="en-US" sz="3200" dirty="0" smtClean="0"/>
              <a:t>Analyze student performance and select appropriate interventions</a:t>
            </a:r>
          </a:p>
          <a:p>
            <a:endParaRPr lang="en-US" sz="3200" dirty="0"/>
          </a:p>
          <a:p>
            <a:r>
              <a:rPr lang="en-US" sz="3200" dirty="0" smtClean="0"/>
              <a:t>Align existing plans</a:t>
            </a:r>
          </a:p>
          <a:p>
            <a:endParaRPr lang="en-US" sz="3200" dirty="0"/>
          </a:p>
          <a:p>
            <a:r>
              <a:rPr lang="en-US" sz="3200" dirty="0" smtClean="0"/>
              <a:t>Develop LCAP</a:t>
            </a:r>
          </a:p>
          <a:p>
            <a:endParaRPr lang="en-US" sz="3200" dirty="0"/>
          </a:p>
          <a:p>
            <a:r>
              <a:rPr lang="en-US" sz="3200" dirty="0" smtClean="0"/>
              <a:t>SCCOE technical </a:t>
            </a:r>
            <a:r>
              <a:rPr lang="en-US" sz="3200" dirty="0"/>
              <a:t>a</a:t>
            </a:r>
            <a:r>
              <a:rPr lang="en-US" sz="3200" dirty="0" smtClean="0"/>
              <a:t>ssistance</a:t>
            </a:r>
          </a:p>
          <a:p>
            <a:endParaRPr lang="en-US" sz="3200" dirty="0"/>
          </a:p>
          <a:p>
            <a:r>
              <a:rPr lang="en-US" sz="3200" dirty="0" smtClean="0"/>
              <a:t>Board updates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13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SUSD LCAP &amp; Community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2014 – 15 Saratoga Local Control Accountability Plan:</a:t>
            </a:r>
          </a:p>
          <a:p>
            <a:pPr marL="11430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://www.saratogausd.org/index.php/lcap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2014-15 LCAP Community Survey:</a:t>
            </a:r>
          </a:p>
          <a:p>
            <a:pPr marL="114300" indent="0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://www.surveymonkey.com/r/SaratogaLCAP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121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Involvement &amp; Education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Khan Academy Parent Workshop</a:t>
            </a:r>
          </a:p>
          <a:p>
            <a:r>
              <a:rPr lang="en-US" dirty="0" err="1" smtClean="0"/>
              <a:t>Dreambox</a:t>
            </a:r>
            <a:r>
              <a:rPr lang="en-US" dirty="0" smtClean="0"/>
              <a:t> Parent Workshop</a:t>
            </a:r>
          </a:p>
          <a:p>
            <a:r>
              <a:rPr lang="en-US" dirty="0" smtClean="0"/>
              <a:t>Common Core Parent Workshop</a:t>
            </a:r>
          </a:p>
          <a:p>
            <a:r>
              <a:rPr lang="en-US" dirty="0" smtClean="0"/>
              <a:t>Project Cornerstone Parent Workshop</a:t>
            </a:r>
          </a:p>
          <a:p>
            <a:r>
              <a:rPr lang="en-US" dirty="0" smtClean="0"/>
              <a:t>Committees:</a:t>
            </a:r>
          </a:p>
          <a:p>
            <a:pPr lvl="1"/>
            <a:r>
              <a:rPr lang="en-US" dirty="0" smtClean="0"/>
              <a:t>DELAC</a:t>
            </a:r>
          </a:p>
          <a:p>
            <a:pPr lvl="1"/>
            <a:r>
              <a:rPr lang="en-US" dirty="0" smtClean="0"/>
              <a:t>Emergency Preparedness</a:t>
            </a:r>
          </a:p>
          <a:p>
            <a:pPr lvl="1"/>
            <a:r>
              <a:rPr lang="en-US" dirty="0" smtClean="0"/>
              <a:t>Wellness</a:t>
            </a:r>
            <a:endParaRPr lang="en-US" dirty="0"/>
          </a:p>
          <a:p>
            <a:r>
              <a:rPr lang="en-US" dirty="0" smtClean="0"/>
              <a:t>Parent Newsletter </a:t>
            </a:r>
          </a:p>
        </p:txBody>
      </p:sp>
    </p:spTree>
    <p:extLst>
      <p:ext uri="{BB962C8B-B14F-4D97-AF65-F5344CB8AC3E}">
        <p14:creationId xmlns:p14="http://schemas.microsoft.com/office/powerpoint/2010/main" val="2706169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&amp;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Mathematics - CCSS</a:t>
            </a:r>
          </a:p>
          <a:p>
            <a:r>
              <a:rPr lang="en-US" dirty="0" smtClean="0"/>
              <a:t>English Language Arts – CCSS</a:t>
            </a:r>
          </a:p>
          <a:p>
            <a:pPr lvl="1"/>
            <a:r>
              <a:rPr lang="en-US" dirty="0" smtClean="0"/>
              <a:t>Reading and Writing Workshop</a:t>
            </a:r>
          </a:p>
          <a:p>
            <a:r>
              <a:rPr lang="en-US" dirty="0" smtClean="0"/>
              <a:t>Science – NGSS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Social Studies</a:t>
            </a:r>
          </a:p>
          <a:p>
            <a:r>
              <a:rPr lang="en-US" dirty="0" smtClean="0"/>
              <a:t>Visual and Performing Arts, PE, Technology (SEF)</a:t>
            </a:r>
          </a:p>
          <a:p>
            <a:endParaRPr lang="en-US" dirty="0"/>
          </a:p>
          <a:p>
            <a:r>
              <a:rPr lang="en-US" dirty="0" smtClean="0"/>
              <a:t>Technology and Blended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64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Shifts in English Language 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Regular practice with </a:t>
            </a:r>
            <a:r>
              <a:rPr lang="en-US" sz="2800" u="sng" dirty="0"/>
              <a:t>complex texts</a:t>
            </a:r>
            <a:r>
              <a:rPr lang="en-US" sz="2800" dirty="0"/>
              <a:t> and their academic </a:t>
            </a:r>
            <a:r>
              <a:rPr lang="en-US" sz="2800" dirty="0" smtClean="0"/>
              <a:t>language</a:t>
            </a:r>
          </a:p>
          <a:p>
            <a:r>
              <a:rPr lang="en-US" sz="2800" dirty="0"/>
              <a:t>Reading, writing, and speaking </a:t>
            </a:r>
            <a:r>
              <a:rPr lang="en-US" sz="2800" u="sng" dirty="0"/>
              <a:t>grounded in evidence from texts</a:t>
            </a:r>
            <a:r>
              <a:rPr lang="en-US" sz="2800" dirty="0"/>
              <a:t>, both literary and </a:t>
            </a:r>
            <a:r>
              <a:rPr lang="en-US" sz="2800" dirty="0" smtClean="0"/>
              <a:t>informational</a:t>
            </a:r>
          </a:p>
          <a:p>
            <a:r>
              <a:rPr lang="en-US" sz="2800" u="sng" dirty="0"/>
              <a:t>Building knowledge</a:t>
            </a:r>
            <a:r>
              <a:rPr lang="en-US" sz="2800" dirty="0"/>
              <a:t> through content-rich nonfiction</a:t>
            </a:r>
          </a:p>
        </p:txBody>
      </p:sp>
    </p:spTree>
    <p:extLst>
      <p:ext uri="{BB962C8B-B14F-4D97-AF65-F5344CB8AC3E}">
        <p14:creationId xmlns:p14="http://schemas.microsoft.com/office/powerpoint/2010/main" val="2592310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Shifts in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Greater focus on fewer topics</a:t>
            </a:r>
          </a:p>
          <a:p>
            <a:r>
              <a:rPr lang="en-US" sz="2800" dirty="0" smtClean="0"/>
              <a:t>Coherence: linking topics and thinking across grades</a:t>
            </a:r>
          </a:p>
          <a:p>
            <a:r>
              <a:rPr lang="en-US" sz="2800" dirty="0" smtClean="0"/>
              <a:t>Rigor: pursue conceptual understanding, procedural skills and fluency, and application with equal intensity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6987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Generation Science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Practices </a:t>
            </a:r>
            <a:r>
              <a:rPr lang="en-US" dirty="0" smtClean="0"/>
              <a:t>describe behaviors that scientists engage in as they investigate and build models and </a:t>
            </a:r>
            <a:r>
              <a:rPr lang="en-US" dirty="0"/>
              <a:t>theories about </a:t>
            </a:r>
            <a:r>
              <a:rPr lang="en-US" dirty="0" smtClean="0"/>
              <a:t>the </a:t>
            </a:r>
            <a:r>
              <a:rPr lang="en-US" dirty="0"/>
              <a:t>natural world and the key set of engineering practices that engineers use as they design and build models and systems. </a:t>
            </a:r>
            <a:endParaRPr lang="en-US" dirty="0" smtClean="0"/>
          </a:p>
          <a:p>
            <a:r>
              <a:rPr lang="en-US" b="1" dirty="0"/>
              <a:t>Crosscutting </a:t>
            </a:r>
            <a:r>
              <a:rPr lang="en-US" b="1" dirty="0" smtClean="0"/>
              <a:t>concepts</a:t>
            </a:r>
          </a:p>
          <a:p>
            <a:pPr lvl="1"/>
            <a:r>
              <a:rPr lang="en-US" dirty="0" smtClean="0"/>
              <a:t>application </a:t>
            </a:r>
            <a:r>
              <a:rPr lang="en-US" dirty="0"/>
              <a:t>across all domains of </a:t>
            </a:r>
            <a:r>
              <a:rPr lang="en-US" dirty="0" smtClean="0"/>
              <a:t>science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ie</a:t>
            </a:r>
            <a:r>
              <a:rPr lang="en-US" dirty="0" smtClean="0"/>
              <a:t>., </a:t>
            </a:r>
            <a:r>
              <a:rPr lang="en-US" dirty="0"/>
              <a:t>Patterns, similarity, and diversity; Cause and </a:t>
            </a:r>
            <a:r>
              <a:rPr lang="en-US" dirty="0" smtClean="0"/>
              <a:t>effect)</a:t>
            </a:r>
            <a:endParaRPr lang="en-US" b="1" dirty="0" smtClean="0"/>
          </a:p>
          <a:p>
            <a:r>
              <a:rPr lang="en-US" b="1" dirty="0" smtClean="0"/>
              <a:t>Disciplinary Core Ideas:</a:t>
            </a:r>
          </a:p>
          <a:p>
            <a:pPr lvl="1"/>
            <a:r>
              <a:rPr lang="en-US" dirty="0" smtClean="0"/>
              <a:t>Broad importance across multiple sciences</a:t>
            </a:r>
          </a:p>
          <a:p>
            <a:pPr lvl="1"/>
            <a:r>
              <a:rPr lang="en-US" dirty="0" smtClean="0"/>
              <a:t>Provide a key tool for understanding </a:t>
            </a:r>
          </a:p>
          <a:p>
            <a:pPr lvl="1"/>
            <a:r>
              <a:rPr lang="en-US" dirty="0" smtClean="0"/>
              <a:t>Relate interests and life experiences of students</a:t>
            </a:r>
          </a:p>
          <a:p>
            <a:pPr lvl="1"/>
            <a:r>
              <a:rPr lang="en-US" dirty="0" smtClean="0"/>
              <a:t>Be teachable and learnable over multiple grades at increasing levels of depth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33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SLCT Days (Early Release Wednesdays) </a:t>
            </a:r>
          </a:p>
          <a:p>
            <a:r>
              <a:rPr lang="en-US" dirty="0" smtClean="0"/>
              <a:t>Release Days &amp; Saratoga Symposium</a:t>
            </a:r>
          </a:p>
          <a:p>
            <a:r>
              <a:rPr lang="en-US" dirty="0" smtClean="0"/>
              <a:t>Purpose:  Teacher Collaboration and PD to </a:t>
            </a:r>
            <a:r>
              <a:rPr lang="en-US" dirty="0"/>
              <a:t>d</a:t>
            </a:r>
            <a:r>
              <a:rPr lang="en-US" dirty="0" smtClean="0"/>
              <a:t>esign and implement  best practices  to support all of our students</a:t>
            </a:r>
          </a:p>
          <a:p>
            <a:r>
              <a:rPr lang="en-US" dirty="0" smtClean="0"/>
              <a:t>Areas of Focus:</a:t>
            </a:r>
          </a:p>
          <a:p>
            <a:pPr lvl="1"/>
            <a:r>
              <a:rPr lang="en-US" dirty="0" smtClean="0"/>
              <a:t>Social Emotional Literacy</a:t>
            </a:r>
          </a:p>
          <a:p>
            <a:pPr lvl="1"/>
            <a:r>
              <a:rPr lang="en-US" dirty="0" smtClean="0"/>
              <a:t>CCSS Math, ELA </a:t>
            </a:r>
          </a:p>
          <a:p>
            <a:pPr lvl="1"/>
            <a:r>
              <a:rPr lang="en-US" dirty="0" smtClean="0"/>
              <a:t>Writing</a:t>
            </a:r>
          </a:p>
          <a:p>
            <a:pPr lvl="1"/>
            <a:r>
              <a:rPr lang="en-US" dirty="0" smtClean="0"/>
              <a:t>NGSS</a:t>
            </a:r>
          </a:p>
          <a:p>
            <a:pPr lvl="1"/>
            <a:r>
              <a:rPr lang="en-US" dirty="0" smtClean="0"/>
              <a:t>Safety</a:t>
            </a:r>
          </a:p>
          <a:p>
            <a:pPr lvl="1"/>
            <a:r>
              <a:rPr lang="en-US" dirty="0" smtClean="0"/>
              <a:t>STEM</a:t>
            </a:r>
          </a:p>
          <a:p>
            <a:pPr lvl="1"/>
            <a:r>
              <a:rPr lang="en-US" dirty="0" smtClean="0"/>
              <a:t>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100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44BBCCB-6822-45F4-B5CD-A67D74773F8D}" type="slidenum">
              <a:rPr lang="en-US" altLang="en-US" smtClean="0">
                <a:solidFill>
                  <a:srgbClr val="000000"/>
                </a:solidFill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6627" name="AutoShape 4"/>
          <p:cNvSpPr>
            <a:spLocks noChangeAspect="1" noChangeArrowheads="1" noTextEdit="1"/>
          </p:cNvSpPr>
          <p:nvPr/>
        </p:nvSpPr>
        <p:spPr bwMode="auto">
          <a:xfrm>
            <a:off x="304800" y="41275"/>
            <a:ext cx="7848600" cy="586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8" name="Freeform 5"/>
          <p:cNvSpPr>
            <a:spLocks/>
          </p:cNvSpPr>
          <p:nvPr/>
        </p:nvSpPr>
        <p:spPr bwMode="auto">
          <a:xfrm>
            <a:off x="884238" y="257175"/>
            <a:ext cx="6218237" cy="5372100"/>
          </a:xfrm>
          <a:custGeom>
            <a:avLst/>
            <a:gdLst>
              <a:gd name="T0" fmla="*/ 2147483647 w 3917"/>
              <a:gd name="T1" fmla="*/ 2147483647 h 3597"/>
              <a:gd name="T2" fmla="*/ 0 w 3917"/>
              <a:gd name="T3" fmla="*/ 2147483647 h 3597"/>
              <a:gd name="T4" fmla="*/ 2147483647 w 3917"/>
              <a:gd name="T5" fmla="*/ 2147483647 h 3597"/>
              <a:gd name="T6" fmla="*/ 2147483647 w 3917"/>
              <a:gd name="T7" fmla="*/ 0 h 3597"/>
              <a:gd name="T8" fmla="*/ 2147483647 w 3917"/>
              <a:gd name="T9" fmla="*/ 2147483647 h 35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17" h="3597">
                <a:moveTo>
                  <a:pt x="554" y="204"/>
                </a:moveTo>
                <a:lnTo>
                  <a:pt x="0" y="3597"/>
                </a:lnTo>
                <a:lnTo>
                  <a:pt x="3917" y="3494"/>
                </a:lnTo>
                <a:lnTo>
                  <a:pt x="3536" y="0"/>
                </a:lnTo>
                <a:lnTo>
                  <a:pt x="554" y="204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Freeform 6"/>
          <p:cNvSpPr>
            <a:spLocks/>
          </p:cNvSpPr>
          <p:nvPr/>
        </p:nvSpPr>
        <p:spPr bwMode="auto">
          <a:xfrm>
            <a:off x="549275" y="112713"/>
            <a:ext cx="7543800" cy="2365375"/>
          </a:xfrm>
          <a:custGeom>
            <a:avLst/>
            <a:gdLst>
              <a:gd name="T0" fmla="*/ 2147483647 w 4368"/>
              <a:gd name="T1" fmla="*/ 2147483647 h 1417"/>
              <a:gd name="T2" fmla="*/ 2147483647 w 4368"/>
              <a:gd name="T3" fmla="*/ 2147483647 h 1417"/>
              <a:gd name="T4" fmla="*/ 2147483647 w 4368"/>
              <a:gd name="T5" fmla="*/ 2147483647 h 1417"/>
              <a:gd name="T6" fmla="*/ 2147483647 w 4368"/>
              <a:gd name="T7" fmla="*/ 2147483647 h 1417"/>
              <a:gd name="T8" fmla="*/ 2147483647 w 4368"/>
              <a:gd name="T9" fmla="*/ 2147483647 h 1417"/>
              <a:gd name="T10" fmla="*/ 2147483647 w 4368"/>
              <a:gd name="T11" fmla="*/ 2147483647 h 1417"/>
              <a:gd name="T12" fmla="*/ 2147483647 w 4368"/>
              <a:gd name="T13" fmla="*/ 2147483647 h 1417"/>
              <a:gd name="T14" fmla="*/ 2147483647 w 4368"/>
              <a:gd name="T15" fmla="*/ 2147483647 h 1417"/>
              <a:gd name="T16" fmla="*/ 2147483647 w 4368"/>
              <a:gd name="T17" fmla="*/ 2147483647 h 1417"/>
              <a:gd name="T18" fmla="*/ 2147483647 w 4368"/>
              <a:gd name="T19" fmla="*/ 2147483647 h 1417"/>
              <a:gd name="T20" fmla="*/ 0 w 4368"/>
              <a:gd name="T21" fmla="*/ 2147483647 h 1417"/>
              <a:gd name="T22" fmla="*/ 2147483647 w 4368"/>
              <a:gd name="T23" fmla="*/ 2147483647 h 1417"/>
              <a:gd name="T24" fmla="*/ 2147483647 w 4368"/>
              <a:gd name="T25" fmla="*/ 2147483647 h 1417"/>
              <a:gd name="T26" fmla="*/ 2147483647 w 4368"/>
              <a:gd name="T27" fmla="*/ 2147483647 h 1417"/>
              <a:gd name="T28" fmla="*/ 2147483647 w 4368"/>
              <a:gd name="T29" fmla="*/ 2147483647 h 1417"/>
              <a:gd name="T30" fmla="*/ 2147483647 w 4368"/>
              <a:gd name="T31" fmla="*/ 2147483647 h 1417"/>
              <a:gd name="T32" fmla="*/ 2147483647 w 4368"/>
              <a:gd name="T33" fmla="*/ 2147483647 h 1417"/>
              <a:gd name="T34" fmla="*/ 2147483647 w 4368"/>
              <a:gd name="T35" fmla="*/ 2147483647 h 1417"/>
              <a:gd name="T36" fmla="*/ 2147483647 w 4368"/>
              <a:gd name="T37" fmla="*/ 2147483647 h 1417"/>
              <a:gd name="T38" fmla="*/ 2147483647 w 4368"/>
              <a:gd name="T39" fmla="*/ 2147483647 h 1417"/>
              <a:gd name="T40" fmla="*/ 2147483647 w 4368"/>
              <a:gd name="T41" fmla="*/ 2147483647 h 1417"/>
              <a:gd name="T42" fmla="*/ 2147483647 w 4368"/>
              <a:gd name="T43" fmla="*/ 2147483647 h 1417"/>
              <a:gd name="T44" fmla="*/ 2147483647 w 4368"/>
              <a:gd name="T45" fmla="*/ 2147483647 h 1417"/>
              <a:gd name="T46" fmla="*/ 2147483647 w 4368"/>
              <a:gd name="T47" fmla="*/ 2147483647 h 1417"/>
              <a:gd name="T48" fmla="*/ 2147483647 w 4368"/>
              <a:gd name="T49" fmla="*/ 2147483647 h 1417"/>
              <a:gd name="T50" fmla="*/ 2147483647 w 4368"/>
              <a:gd name="T51" fmla="*/ 2147483647 h 1417"/>
              <a:gd name="T52" fmla="*/ 2147483647 w 4368"/>
              <a:gd name="T53" fmla="*/ 2147483647 h 1417"/>
              <a:gd name="T54" fmla="*/ 2147483647 w 4368"/>
              <a:gd name="T55" fmla="*/ 2147483647 h 1417"/>
              <a:gd name="T56" fmla="*/ 2147483647 w 4368"/>
              <a:gd name="T57" fmla="*/ 2147483647 h 1417"/>
              <a:gd name="T58" fmla="*/ 2147483647 w 4368"/>
              <a:gd name="T59" fmla="*/ 2147483647 h 1417"/>
              <a:gd name="T60" fmla="*/ 2147483647 w 4368"/>
              <a:gd name="T61" fmla="*/ 2147483647 h 1417"/>
              <a:gd name="T62" fmla="*/ 2147483647 w 4368"/>
              <a:gd name="T63" fmla="*/ 2147483647 h 1417"/>
              <a:gd name="T64" fmla="*/ 2147483647 w 4368"/>
              <a:gd name="T65" fmla="*/ 2147483647 h 1417"/>
              <a:gd name="T66" fmla="*/ 2147483647 w 4368"/>
              <a:gd name="T67" fmla="*/ 2147483647 h 1417"/>
              <a:gd name="T68" fmla="*/ 2147483647 w 4368"/>
              <a:gd name="T69" fmla="*/ 2147483647 h 1417"/>
              <a:gd name="T70" fmla="*/ 2147483647 w 4368"/>
              <a:gd name="T71" fmla="*/ 2147483647 h 1417"/>
              <a:gd name="T72" fmla="*/ 2147483647 w 4368"/>
              <a:gd name="T73" fmla="*/ 2147483647 h 1417"/>
              <a:gd name="T74" fmla="*/ 2147483647 w 4368"/>
              <a:gd name="T75" fmla="*/ 2147483647 h 1417"/>
              <a:gd name="T76" fmla="*/ 2147483647 w 4368"/>
              <a:gd name="T77" fmla="*/ 2147483647 h 1417"/>
              <a:gd name="T78" fmla="*/ 2147483647 w 4368"/>
              <a:gd name="T79" fmla="*/ 2147483647 h 1417"/>
              <a:gd name="T80" fmla="*/ 2147483647 w 4368"/>
              <a:gd name="T81" fmla="*/ 2147483647 h 1417"/>
              <a:gd name="T82" fmla="*/ 2147483647 w 4368"/>
              <a:gd name="T83" fmla="*/ 2147483647 h 1417"/>
              <a:gd name="T84" fmla="*/ 2147483647 w 4368"/>
              <a:gd name="T85" fmla="*/ 2147483647 h 1417"/>
              <a:gd name="T86" fmla="*/ 2147483647 w 4368"/>
              <a:gd name="T87" fmla="*/ 2147483647 h 1417"/>
              <a:gd name="T88" fmla="*/ 2147483647 w 4368"/>
              <a:gd name="T89" fmla="*/ 2147483647 h 1417"/>
              <a:gd name="T90" fmla="*/ 2147483647 w 4368"/>
              <a:gd name="T91" fmla="*/ 2147483647 h 1417"/>
              <a:gd name="T92" fmla="*/ 2147483647 w 4368"/>
              <a:gd name="T93" fmla="*/ 2147483647 h 1417"/>
              <a:gd name="T94" fmla="*/ 2147483647 w 4368"/>
              <a:gd name="T95" fmla="*/ 2147483647 h 1417"/>
              <a:gd name="T96" fmla="*/ 2147483647 w 4368"/>
              <a:gd name="T97" fmla="*/ 2147483647 h 1417"/>
              <a:gd name="T98" fmla="*/ 2147483647 w 4368"/>
              <a:gd name="T99" fmla="*/ 2147483647 h 1417"/>
              <a:gd name="T100" fmla="*/ 2147483647 w 4368"/>
              <a:gd name="T101" fmla="*/ 2147483647 h 1417"/>
              <a:gd name="T102" fmla="*/ 2147483647 w 4368"/>
              <a:gd name="T103" fmla="*/ 2147483647 h 1417"/>
              <a:gd name="T104" fmla="*/ 2147483647 w 4368"/>
              <a:gd name="T105" fmla="*/ 2147483647 h 141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4368" h="1417">
                <a:moveTo>
                  <a:pt x="1371" y="1403"/>
                </a:moveTo>
                <a:lnTo>
                  <a:pt x="1335" y="1379"/>
                </a:lnTo>
                <a:lnTo>
                  <a:pt x="1297" y="1356"/>
                </a:lnTo>
                <a:lnTo>
                  <a:pt x="1259" y="1333"/>
                </a:lnTo>
                <a:lnTo>
                  <a:pt x="1214" y="1312"/>
                </a:lnTo>
                <a:lnTo>
                  <a:pt x="1172" y="1291"/>
                </a:lnTo>
                <a:lnTo>
                  <a:pt x="1124" y="1274"/>
                </a:lnTo>
                <a:lnTo>
                  <a:pt x="1076" y="1256"/>
                </a:lnTo>
                <a:lnTo>
                  <a:pt x="1028" y="1241"/>
                </a:lnTo>
                <a:lnTo>
                  <a:pt x="974" y="1228"/>
                </a:lnTo>
                <a:lnTo>
                  <a:pt x="922" y="1214"/>
                </a:lnTo>
                <a:lnTo>
                  <a:pt x="868" y="1205"/>
                </a:lnTo>
                <a:lnTo>
                  <a:pt x="810" y="1195"/>
                </a:lnTo>
                <a:lnTo>
                  <a:pt x="756" y="1190"/>
                </a:lnTo>
                <a:lnTo>
                  <a:pt x="695" y="1184"/>
                </a:lnTo>
                <a:lnTo>
                  <a:pt x="637" y="1182"/>
                </a:lnTo>
                <a:lnTo>
                  <a:pt x="576" y="1180"/>
                </a:lnTo>
                <a:lnTo>
                  <a:pt x="535" y="1180"/>
                </a:lnTo>
                <a:lnTo>
                  <a:pt x="496" y="1182"/>
                </a:lnTo>
                <a:lnTo>
                  <a:pt x="458" y="1184"/>
                </a:lnTo>
                <a:lnTo>
                  <a:pt x="420" y="1188"/>
                </a:lnTo>
                <a:lnTo>
                  <a:pt x="381" y="1192"/>
                </a:lnTo>
                <a:lnTo>
                  <a:pt x="343" y="1195"/>
                </a:lnTo>
                <a:lnTo>
                  <a:pt x="304" y="1201"/>
                </a:lnTo>
                <a:lnTo>
                  <a:pt x="269" y="1207"/>
                </a:lnTo>
                <a:lnTo>
                  <a:pt x="234" y="1214"/>
                </a:lnTo>
                <a:lnTo>
                  <a:pt x="199" y="1222"/>
                </a:lnTo>
                <a:lnTo>
                  <a:pt x="163" y="1230"/>
                </a:lnTo>
                <a:lnTo>
                  <a:pt x="128" y="1239"/>
                </a:lnTo>
                <a:lnTo>
                  <a:pt x="96" y="1249"/>
                </a:lnTo>
                <a:lnTo>
                  <a:pt x="64" y="1260"/>
                </a:lnTo>
                <a:lnTo>
                  <a:pt x="32" y="1272"/>
                </a:lnTo>
                <a:lnTo>
                  <a:pt x="0" y="1283"/>
                </a:lnTo>
                <a:lnTo>
                  <a:pt x="13" y="1216"/>
                </a:lnTo>
                <a:lnTo>
                  <a:pt x="29" y="1150"/>
                </a:lnTo>
                <a:lnTo>
                  <a:pt x="51" y="1087"/>
                </a:lnTo>
                <a:lnTo>
                  <a:pt x="77" y="1022"/>
                </a:lnTo>
                <a:lnTo>
                  <a:pt x="109" y="959"/>
                </a:lnTo>
                <a:lnTo>
                  <a:pt x="144" y="898"/>
                </a:lnTo>
                <a:lnTo>
                  <a:pt x="183" y="839"/>
                </a:lnTo>
                <a:lnTo>
                  <a:pt x="227" y="780"/>
                </a:lnTo>
                <a:lnTo>
                  <a:pt x="272" y="722"/>
                </a:lnTo>
                <a:lnTo>
                  <a:pt x="323" y="667"/>
                </a:lnTo>
                <a:lnTo>
                  <a:pt x="378" y="614"/>
                </a:lnTo>
                <a:lnTo>
                  <a:pt x="439" y="562"/>
                </a:lnTo>
                <a:lnTo>
                  <a:pt x="500" y="511"/>
                </a:lnTo>
                <a:lnTo>
                  <a:pt x="567" y="463"/>
                </a:lnTo>
                <a:lnTo>
                  <a:pt x="634" y="417"/>
                </a:lnTo>
                <a:lnTo>
                  <a:pt x="705" y="372"/>
                </a:lnTo>
                <a:lnTo>
                  <a:pt x="781" y="330"/>
                </a:lnTo>
                <a:lnTo>
                  <a:pt x="858" y="289"/>
                </a:lnTo>
                <a:lnTo>
                  <a:pt x="938" y="251"/>
                </a:lnTo>
                <a:lnTo>
                  <a:pt x="1022" y="217"/>
                </a:lnTo>
                <a:lnTo>
                  <a:pt x="1108" y="183"/>
                </a:lnTo>
                <a:lnTo>
                  <a:pt x="1194" y="152"/>
                </a:lnTo>
                <a:lnTo>
                  <a:pt x="1287" y="125"/>
                </a:lnTo>
                <a:lnTo>
                  <a:pt x="1380" y="99"/>
                </a:lnTo>
                <a:lnTo>
                  <a:pt x="1473" y="76"/>
                </a:lnTo>
                <a:lnTo>
                  <a:pt x="1572" y="57"/>
                </a:lnTo>
                <a:lnTo>
                  <a:pt x="1668" y="40"/>
                </a:lnTo>
                <a:lnTo>
                  <a:pt x="1771" y="24"/>
                </a:lnTo>
                <a:lnTo>
                  <a:pt x="1873" y="15"/>
                </a:lnTo>
                <a:lnTo>
                  <a:pt x="1976" y="5"/>
                </a:lnTo>
                <a:lnTo>
                  <a:pt x="2082" y="2"/>
                </a:lnTo>
                <a:lnTo>
                  <a:pt x="2187" y="0"/>
                </a:lnTo>
                <a:lnTo>
                  <a:pt x="2293" y="2"/>
                </a:lnTo>
                <a:lnTo>
                  <a:pt x="2395" y="5"/>
                </a:lnTo>
                <a:lnTo>
                  <a:pt x="2498" y="13"/>
                </a:lnTo>
                <a:lnTo>
                  <a:pt x="2600" y="24"/>
                </a:lnTo>
                <a:lnTo>
                  <a:pt x="2700" y="40"/>
                </a:lnTo>
                <a:lnTo>
                  <a:pt x="2796" y="55"/>
                </a:lnTo>
                <a:lnTo>
                  <a:pt x="2892" y="76"/>
                </a:lnTo>
                <a:lnTo>
                  <a:pt x="2988" y="97"/>
                </a:lnTo>
                <a:lnTo>
                  <a:pt x="3077" y="122"/>
                </a:lnTo>
                <a:lnTo>
                  <a:pt x="3167" y="150"/>
                </a:lnTo>
                <a:lnTo>
                  <a:pt x="3257" y="181"/>
                </a:lnTo>
                <a:lnTo>
                  <a:pt x="3340" y="213"/>
                </a:lnTo>
                <a:lnTo>
                  <a:pt x="3423" y="248"/>
                </a:lnTo>
                <a:lnTo>
                  <a:pt x="3503" y="284"/>
                </a:lnTo>
                <a:lnTo>
                  <a:pt x="3580" y="324"/>
                </a:lnTo>
                <a:lnTo>
                  <a:pt x="3657" y="366"/>
                </a:lnTo>
                <a:lnTo>
                  <a:pt x="3728" y="410"/>
                </a:lnTo>
                <a:lnTo>
                  <a:pt x="3795" y="454"/>
                </a:lnTo>
                <a:lnTo>
                  <a:pt x="3862" y="501"/>
                </a:lnTo>
                <a:lnTo>
                  <a:pt x="3923" y="551"/>
                </a:lnTo>
                <a:lnTo>
                  <a:pt x="3981" y="602"/>
                </a:lnTo>
                <a:lnTo>
                  <a:pt x="4038" y="656"/>
                </a:lnTo>
                <a:lnTo>
                  <a:pt x="4089" y="709"/>
                </a:lnTo>
                <a:lnTo>
                  <a:pt x="4134" y="766"/>
                </a:lnTo>
                <a:lnTo>
                  <a:pt x="4179" y="824"/>
                </a:lnTo>
                <a:lnTo>
                  <a:pt x="4221" y="883"/>
                </a:lnTo>
                <a:lnTo>
                  <a:pt x="4256" y="942"/>
                </a:lnTo>
                <a:lnTo>
                  <a:pt x="4288" y="1003"/>
                </a:lnTo>
                <a:lnTo>
                  <a:pt x="4314" y="1066"/>
                </a:lnTo>
                <a:lnTo>
                  <a:pt x="4336" y="1131"/>
                </a:lnTo>
                <a:lnTo>
                  <a:pt x="4355" y="1195"/>
                </a:lnTo>
                <a:lnTo>
                  <a:pt x="4368" y="1260"/>
                </a:lnTo>
                <a:lnTo>
                  <a:pt x="4339" y="1249"/>
                </a:lnTo>
                <a:lnTo>
                  <a:pt x="4307" y="1239"/>
                </a:lnTo>
                <a:lnTo>
                  <a:pt x="4275" y="1228"/>
                </a:lnTo>
                <a:lnTo>
                  <a:pt x="4243" y="1220"/>
                </a:lnTo>
                <a:lnTo>
                  <a:pt x="4208" y="1211"/>
                </a:lnTo>
                <a:lnTo>
                  <a:pt x="4176" y="1203"/>
                </a:lnTo>
                <a:lnTo>
                  <a:pt x="4141" y="1195"/>
                </a:lnTo>
                <a:lnTo>
                  <a:pt x="4105" y="1188"/>
                </a:lnTo>
                <a:lnTo>
                  <a:pt x="4070" y="1182"/>
                </a:lnTo>
                <a:lnTo>
                  <a:pt x="4035" y="1178"/>
                </a:lnTo>
                <a:lnTo>
                  <a:pt x="3997" y="1173"/>
                </a:lnTo>
                <a:lnTo>
                  <a:pt x="3961" y="1169"/>
                </a:lnTo>
                <a:lnTo>
                  <a:pt x="3923" y="1167"/>
                </a:lnTo>
                <a:lnTo>
                  <a:pt x="3884" y="1165"/>
                </a:lnTo>
                <a:lnTo>
                  <a:pt x="3846" y="1163"/>
                </a:lnTo>
                <a:lnTo>
                  <a:pt x="3808" y="1163"/>
                </a:lnTo>
                <a:lnTo>
                  <a:pt x="3744" y="1165"/>
                </a:lnTo>
                <a:lnTo>
                  <a:pt x="3679" y="1167"/>
                </a:lnTo>
                <a:lnTo>
                  <a:pt x="3619" y="1173"/>
                </a:lnTo>
                <a:lnTo>
                  <a:pt x="3558" y="1182"/>
                </a:lnTo>
                <a:lnTo>
                  <a:pt x="3497" y="1192"/>
                </a:lnTo>
                <a:lnTo>
                  <a:pt x="3439" y="1203"/>
                </a:lnTo>
                <a:lnTo>
                  <a:pt x="3382" y="1216"/>
                </a:lnTo>
                <a:lnTo>
                  <a:pt x="3330" y="1232"/>
                </a:lnTo>
                <a:lnTo>
                  <a:pt x="3276" y="1251"/>
                </a:lnTo>
                <a:lnTo>
                  <a:pt x="3225" y="1270"/>
                </a:lnTo>
                <a:lnTo>
                  <a:pt x="3177" y="1291"/>
                </a:lnTo>
                <a:lnTo>
                  <a:pt x="3132" y="1312"/>
                </a:lnTo>
                <a:lnTo>
                  <a:pt x="3090" y="1337"/>
                </a:lnTo>
                <a:lnTo>
                  <a:pt x="3049" y="1361"/>
                </a:lnTo>
                <a:lnTo>
                  <a:pt x="3010" y="1388"/>
                </a:lnTo>
                <a:lnTo>
                  <a:pt x="2975" y="1417"/>
                </a:lnTo>
                <a:lnTo>
                  <a:pt x="2940" y="1390"/>
                </a:lnTo>
                <a:lnTo>
                  <a:pt x="2901" y="1365"/>
                </a:lnTo>
                <a:lnTo>
                  <a:pt x="2860" y="1342"/>
                </a:lnTo>
                <a:lnTo>
                  <a:pt x="2818" y="1319"/>
                </a:lnTo>
                <a:lnTo>
                  <a:pt x="2773" y="1298"/>
                </a:lnTo>
                <a:lnTo>
                  <a:pt x="2725" y="1279"/>
                </a:lnTo>
                <a:lnTo>
                  <a:pt x="2677" y="1260"/>
                </a:lnTo>
                <a:lnTo>
                  <a:pt x="2626" y="1245"/>
                </a:lnTo>
                <a:lnTo>
                  <a:pt x="2575" y="1230"/>
                </a:lnTo>
                <a:lnTo>
                  <a:pt x="2520" y="1216"/>
                </a:lnTo>
                <a:lnTo>
                  <a:pt x="2466" y="1207"/>
                </a:lnTo>
                <a:lnTo>
                  <a:pt x="2408" y="1197"/>
                </a:lnTo>
                <a:lnTo>
                  <a:pt x="2351" y="1190"/>
                </a:lnTo>
                <a:lnTo>
                  <a:pt x="2290" y="1184"/>
                </a:lnTo>
                <a:lnTo>
                  <a:pt x="2229" y="1182"/>
                </a:lnTo>
                <a:lnTo>
                  <a:pt x="2168" y="1180"/>
                </a:lnTo>
                <a:lnTo>
                  <a:pt x="2107" y="1182"/>
                </a:lnTo>
                <a:lnTo>
                  <a:pt x="2046" y="1184"/>
                </a:lnTo>
                <a:lnTo>
                  <a:pt x="1989" y="1190"/>
                </a:lnTo>
                <a:lnTo>
                  <a:pt x="1931" y="1195"/>
                </a:lnTo>
                <a:lnTo>
                  <a:pt x="1877" y="1205"/>
                </a:lnTo>
                <a:lnTo>
                  <a:pt x="1819" y="1214"/>
                </a:lnTo>
                <a:lnTo>
                  <a:pt x="1768" y="1228"/>
                </a:lnTo>
                <a:lnTo>
                  <a:pt x="1716" y="1241"/>
                </a:lnTo>
                <a:lnTo>
                  <a:pt x="1665" y="1256"/>
                </a:lnTo>
                <a:lnTo>
                  <a:pt x="1617" y="1274"/>
                </a:lnTo>
                <a:lnTo>
                  <a:pt x="1569" y="1291"/>
                </a:lnTo>
                <a:lnTo>
                  <a:pt x="1528" y="1312"/>
                </a:lnTo>
                <a:lnTo>
                  <a:pt x="1483" y="1333"/>
                </a:lnTo>
                <a:lnTo>
                  <a:pt x="1444" y="1356"/>
                </a:lnTo>
                <a:lnTo>
                  <a:pt x="1406" y="1379"/>
                </a:lnTo>
                <a:lnTo>
                  <a:pt x="1371" y="1403"/>
                </a:lnTo>
                <a:close/>
              </a:path>
            </a:pathLst>
          </a:cu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4124325" y="542925"/>
            <a:ext cx="180975" cy="5068888"/>
          </a:xfrm>
          <a:prstGeom prst="rect">
            <a:avLst/>
          </a:pr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/>
            <a:endParaRPr lang="en-US" altLang="en-US" sz="1300">
              <a:solidFill>
                <a:srgbClr val="000054"/>
              </a:solidFill>
              <a:ea typeface="ＭＳ Ｐゴシック" pitchFamily="34" charset="-128"/>
            </a:endParaRPr>
          </a:p>
        </p:txBody>
      </p:sp>
      <p:sp>
        <p:nvSpPr>
          <p:cNvPr id="26631" name="Freeform 8"/>
          <p:cNvSpPr>
            <a:spLocks/>
          </p:cNvSpPr>
          <p:nvPr/>
        </p:nvSpPr>
        <p:spPr bwMode="auto">
          <a:xfrm>
            <a:off x="3489325" y="5089525"/>
            <a:ext cx="815975" cy="715963"/>
          </a:xfrm>
          <a:custGeom>
            <a:avLst/>
            <a:gdLst>
              <a:gd name="T0" fmla="*/ 2147483647 w 807"/>
              <a:gd name="T1" fmla="*/ 2147483647 h 433"/>
              <a:gd name="T2" fmla="*/ 2147483647 w 807"/>
              <a:gd name="T3" fmla="*/ 2147483647 h 433"/>
              <a:gd name="T4" fmla="*/ 2147483647 w 807"/>
              <a:gd name="T5" fmla="*/ 2147483647 h 433"/>
              <a:gd name="T6" fmla="*/ 2147483647 w 807"/>
              <a:gd name="T7" fmla="*/ 2147483647 h 433"/>
              <a:gd name="T8" fmla="*/ 2147483647 w 807"/>
              <a:gd name="T9" fmla="*/ 2147483647 h 433"/>
              <a:gd name="T10" fmla="*/ 2147483647 w 807"/>
              <a:gd name="T11" fmla="*/ 2147483647 h 433"/>
              <a:gd name="T12" fmla="*/ 2147483647 w 807"/>
              <a:gd name="T13" fmla="*/ 2147483647 h 433"/>
              <a:gd name="T14" fmla="*/ 2147483647 w 807"/>
              <a:gd name="T15" fmla="*/ 2147483647 h 433"/>
              <a:gd name="T16" fmla="*/ 2147483647 w 807"/>
              <a:gd name="T17" fmla="*/ 2147483647 h 433"/>
              <a:gd name="T18" fmla="*/ 2147483647 w 807"/>
              <a:gd name="T19" fmla="*/ 2147483647 h 433"/>
              <a:gd name="T20" fmla="*/ 2147483647 w 807"/>
              <a:gd name="T21" fmla="*/ 2147483647 h 433"/>
              <a:gd name="T22" fmla="*/ 2147483647 w 807"/>
              <a:gd name="T23" fmla="*/ 2147483647 h 433"/>
              <a:gd name="T24" fmla="*/ 2147483647 w 807"/>
              <a:gd name="T25" fmla="*/ 2147483647 h 433"/>
              <a:gd name="T26" fmla="*/ 2147483647 w 807"/>
              <a:gd name="T27" fmla="*/ 2147483647 h 433"/>
              <a:gd name="T28" fmla="*/ 2147483647 w 807"/>
              <a:gd name="T29" fmla="*/ 2147483647 h 433"/>
              <a:gd name="T30" fmla="*/ 2147483647 w 807"/>
              <a:gd name="T31" fmla="*/ 2147483647 h 433"/>
              <a:gd name="T32" fmla="*/ 2147483647 w 807"/>
              <a:gd name="T33" fmla="*/ 2147483647 h 433"/>
              <a:gd name="T34" fmla="*/ 2147483647 w 807"/>
              <a:gd name="T35" fmla="*/ 2147483647 h 433"/>
              <a:gd name="T36" fmla="*/ 2147483647 w 807"/>
              <a:gd name="T37" fmla="*/ 2147483647 h 433"/>
              <a:gd name="T38" fmla="*/ 2147483647 w 807"/>
              <a:gd name="T39" fmla="*/ 2147483647 h 433"/>
              <a:gd name="T40" fmla="*/ 2147483647 w 807"/>
              <a:gd name="T41" fmla="*/ 2147483647 h 433"/>
              <a:gd name="T42" fmla="*/ 2147483647 w 807"/>
              <a:gd name="T43" fmla="*/ 2147483647 h 433"/>
              <a:gd name="T44" fmla="*/ 2147483647 w 807"/>
              <a:gd name="T45" fmla="*/ 0 h 433"/>
              <a:gd name="T46" fmla="*/ 2147483647 w 807"/>
              <a:gd name="T47" fmla="*/ 2147483647 h 433"/>
              <a:gd name="T48" fmla="*/ 2147483647 w 807"/>
              <a:gd name="T49" fmla="*/ 2147483647 h 433"/>
              <a:gd name="T50" fmla="*/ 2147483647 w 807"/>
              <a:gd name="T51" fmla="*/ 2147483647 h 433"/>
              <a:gd name="T52" fmla="*/ 2147483647 w 807"/>
              <a:gd name="T53" fmla="*/ 2147483647 h 433"/>
              <a:gd name="T54" fmla="*/ 2147483647 w 807"/>
              <a:gd name="T55" fmla="*/ 2147483647 h 433"/>
              <a:gd name="T56" fmla="*/ 2147483647 w 807"/>
              <a:gd name="T57" fmla="*/ 2147483647 h 433"/>
              <a:gd name="T58" fmla="*/ 2147483647 w 807"/>
              <a:gd name="T59" fmla="*/ 2147483647 h 433"/>
              <a:gd name="T60" fmla="*/ 2147483647 w 807"/>
              <a:gd name="T61" fmla="*/ 2147483647 h 433"/>
              <a:gd name="T62" fmla="*/ 2147483647 w 807"/>
              <a:gd name="T63" fmla="*/ 2147483647 h 433"/>
              <a:gd name="T64" fmla="*/ 2147483647 w 807"/>
              <a:gd name="T65" fmla="*/ 2147483647 h 433"/>
              <a:gd name="T66" fmla="*/ 2147483647 w 807"/>
              <a:gd name="T67" fmla="*/ 2147483647 h 433"/>
              <a:gd name="T68" fmla="*/ 2147483647 w 807"/>
              <a:gd name="T69" fmla="*/ 2147483647 h 433"/>
              <a:gd name="T70" fmla="*/ 2147483647 w 807"/>
              <a:gd name="T71" fmla="*/ 2147483647 h 433"/>
              <a:gd name="T72" fmla="*/ 2147483647 w 807"/>
              <a:gd name="T73" fmla="*/ 2147483647 h 433"/>
              <a:gd name="T74" fmla="*/ 2147483647 w 807"/>
              <a:gd name="T75" fmla="*/ 2147483647 h 433"/>
              <a:gd name="T76" fmla="*/ 2147483647 w 807"/>
              <a:gd name="T77" fmla="*/ 2147483647 h 433"/>
              <a:gd name="T78" fmla="*/ 2147483647 w 807"/>
              <a:gd name="T79" fmla="*/ 2147483647 h 433"/>
              <a:gd name="T80" fmla="*/ 2147483647 w 807"/>
              <a:gd name="T81" fmla="*/ 2147483647 h 433"/>
              <a:gd name="T82" fmla="*/ 2147483647 w 807"/>
              <a:gd name="T83" fmla="*/ 2147483647 h 433"/>
              <a:gd name="T84" fmla="*/ 2147483647 w 807"/>
              <a:gd name="T85" fmla="*/ 2147483647 h 433"/>
              <a:gd name="T86" fmla="*/ 2147483647 w 807"/>
              <a:gd name="T87" fmla="*/ 2147483647 h 433"/>
              <a:gd name="T88" fmla="*/ 2147483647 w 807"/>
              <a:gd name="T89" fmla="*/ 2147483647 h 433"/>
              <a:gd name="T90" fmla="*/ 2147483647 w 807"/>
              <a:gd name="T91" fmla="*/ 2147483647 h 433"/>
              <a:gd name="T92" fmla="*/ 2147483647 w 807"/>
              <a:gd name="T93" fmla="*/ 2147483647 h 433"/>
              <a:gd name="T94" fmla="*/ 2147483647 w 807"/>
              <a:gd name="T95" fmla="*/ 2147483647 h 433"/>
              <a:gd name="T96" fmla="*/ 2147483647 w 807"/>
              <a:gd name="T97" fmla="*/ 2147483647 h 433"/>
              <a:gd name="T98" fmla="*/ 2147483647 w 807"/>
              <a:gd name="T99" fmla="*/ 2147483647 h 433"/>
              <a:gd name="T100" fmla="*/ 2147483647 w 807"/>
              <a:gd name="T101" fmla="*/ 2147483647 h 433"/>
              <a:gd name="T102" fmla="*/ 0 w 807"/>
              <a:gd name="T103" fmla="*/ 2147483647 h 433"/>
              <a:gd name="T104" fmla="*/ 2147483647 w 807"/>
              <a:gd name="T105" fmla="*/ 2147483647 h 43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807" h="433">
                <a:moveTo>
                  <a:pt x="145" y="59"/>
                </a:moveTo>
                <a:lnTo>
                  <a:pt x="151" y="151"/>
                </a:lnTo>
                <a:lnTo>
                  <a:pt x="164" y="206"/>
                </a:lnTo>
                <a:lnTo>
                  <a:pt x="186" y="242"/>
                </a:lnTo>
                <a:lnTo>
                  <a:pt x="218" y="280"/>
                </a:lnTo>
                <a:lnTo>
                  <a:pt x="237" y="294"/>
                </a:lnTo>
                <a:lnTo>
                  <a:pt x="260" y="307"/>
                </a:lnTo>
                <a:lnTo>
                  <a:pt x="285" y="317"/>
                </a:lnTo>
                <a:lnTo>
                  <a:pt x="311" y="324"/>
                </a:lnTo>
                <a:lnTo>
                  <a:pt x="337" y="330"/>
                </a:lnTo>
                <a:lnTo>
                  <a:pt x="366" y="334"/>
                </a:lnTo>
                <a:lnTo>
                  <a:pt x="398" y="338"/>
                </a:lnTo>
                <a:lnTo>
                  <a:pt x="426" y="338"/>
                </a:lnTo>
                <a:lnTo>
                  <a:pt x="468" y="336"/>
                </a:lnTo>
                <a:lnTo>
                  <a:pt x="506" y="332"/>
                </a:lnTo>
                <a:lnTo>
                  <a:pt x="545" y="324"/>
                </a:lnTo>
                <a:lnTo>
                  <a:pt x="577" y="313"/>
                </a:lnTo>
                <a:lnTo>
                  <a:pt x="609" y="299"/>
                </a:lnTo>
                <a:lnTo>
                  <a:pt x="635" y="284"/>
                </a:lnTo>
                <a:lnTo>
                  <a:pt x="657" y="265"/>
                </a:lnTo>
                <a:lnTo>
                  <a:pt x="670" y="244"/>
                </a:lnTo>
                <a:lnTo>
                  <a:pt x="670" y="17"/>
                </a:lnTo>
                <a:lnTo>
                  <a:pt x="804" y="0"/>
                </a:lnTo>
                <a:lnTo>
                  <a:pt x="807" y="258"/>
                </a:lnTo>
                <a:lnTo>
                  <a:pt x="782" y="298"/>
                </a:lnTo>
                <a:lnTo>
                  <a:pt x="750" y="334"/>
                </a:lnTo>
                <a:lnTo>
                  <a:pt x="708" y="362"/>
                </a:lnTo>
                <a:lnTo>
                  <a:pt x="660" y="387"/>
                </a:lnTo>
                <a:lnTo>
                  <a:pt x="606" y="406"/>
                </a:lnTo>
                <a:lnTo>
                  <a:pt x="551" y="420"/>
                </a:lnTo>
                <a:lnTo>
                  <a:pt x="490" y="429"/>
                </a:lnTo>
                <a:lnTo>
                  <a:pt x="433" y="433"/>
                </a:lnTo>
                <a:lnTo>
                  <a:pt x="426" y="433"/>
                </a:lnTo>
                <a:lnTo>
                  <a:pt x="420" y="433"/>
                </a:lnTo>
                <a:lnTo>
                  <a:pt x="410" y="433"/>
                </a:lnTo>
                <a:lnTo>
                  <a:pt x="404" y="433"/>
                </a:lnTo>
                <a:lnTo>
                  <a:pt x="366" y="431"/>
                </a:lnTo>
                <a:lnTo>
                  <a:pt x="330" y="429"/>
                </a:lnTo>
                <a:lnTo>
                  <a:pt x="295" y="423"/>
                </a:lnTo>
                <a:lnTo>
                  <a:pt x="260" y="418"/>
                </a:lnTo>
                <a:lnTo>
                  <a:pt x="231" y="410"/>
                </a:lnTo>
                <a:lnTo>
                  <a:pt x="202" y="399"/>
                </a:lnTo>
                <a:lnTo>
                  <a:pt x="177" y="387"/>
                </a:lnTo>
                <a:lnTo>
                  <a:pt x="154" y="374"/>
                </a:lnTo>
                <a:lnTo>
                  <a:pt x="116" y="349"/>
                </a:lnTo>
                <a:lnTo>
                  <a:pt x="84" y="324"/>
                </a:lnTo>
                <a:lnTo>
                  <a:pt x="58" y="298"/>
                </a:lnTo>
                <a:lnTo>
                  <a:pt x="36" y="265"/>
                </a:lnTo>
                <a:lnTo>
                  <a:pt x="20" y="229"/>
                </a:lnTo>
                <a:lnTo>
                  <a:pt x="10" y="185"/>
                </a:lnTo>
                <a:lnTo>
                  <a:pt x="4" y="130"/>
                </a:lnTo>
                <a:lnTo>
                  <a:pt x="0" y="65"/>
                </a:lnTo>
                <a:lnTo>
                  <a:pt x="145" y="59"/>
                </a:lnTo>
                <a:close/>
              </a:path>
            </a:pathLst>
          </a:cu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1" descr="Blue umbrella with &quot;2014-15 CAASPP System&quot; text"/>
          <p:cNvSpPr txBox="1">
            <a:spLocks/>
          </p:cNvSpPr>
          <p:nvPr/>
        </p:nvSpPr>
        <p:spPr bwMode="auto">
          <a:xfrm>
            <a:off x="0" y="491331"/>
            <a:ext cx="8839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kern="0" dirty="0" smtClean="0">
                <a:ln w="19050">
                  <a:solidFill>
                    <a:srgbClr val="000000">
                      <a:tint val="1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2014–15</a:t>
            </a:r>
          </a:p>
          <a:p>
            <a:pPr>
              <a:defRPr/>
            </a:pPr>
            <a:r>
              <a:rPr lang="en-US" sz="2800" kern="0" dirty="0" smtClean="0">
                <a:ln w="19050">
                  <a:solidFill>
                    <a:srgbClr val="000000">
                      <a:tint val="1000"/>
                    </a:srgb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CAASPP System</a:t>
            </a:r>
            <a:r>
              <a:rPr lang="en-US" kern="0" dirty="0" smtClean="0">
                <a:solidFill>
                  <a:srgbClr val="FFFF66"/>
                </a:solidFill>
              </a:rPr>
              <a:t/>
            </a:r>
            <a:br>
              <a:rPr lang="en-US" kern="0" dirty="0" smtClean="0">
                <a:solidFill>
                  <a:srgbClr val="FFFF66"/>
                </a:solidFill>
              </a:rPr>
            </a:br>
            <a:endParaRPr lang="en-US" kern="0" dirty="0">
              <a:solidFill>
                <a:srgbClr val="FFFF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" y="2786063"/>
            <a:ext cx="4048125" cy="2678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Smarter Balanced </a:t>
            </a:r>
          </a:p>
          <a:p>
            <a:pPr marL="457200" lvl="2" indent="-228600" eaLnBrk="0" hangingPunct="0"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English–language Arts (ELA)</a:t>
            </a:r>
          </a:p>
          <a:p>
            <a:pPr marL="457200" lvl="2" indent="-228600" eaLnBrk="0" hangingPunct="0"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Mathematics</a:t>
            </a:r>
          </a:p>
          <a:p>
            <a:pPr eaLnBrk="0" hangingPunct="0">
              <a:defRPr/>
            </a:pPr>
            <a:endParaRPr lang="en-US" sz="1000" b="1" dirty="0">
              <a:solidFill>
                <a:srgbClr val="000000"/>
              </a:solidFill>
              <a:latin typeface="+mn-lt"/>
              <a:ea typeface="ＭＳ Ｐゴシック" pitchFamily="34" charset="-128"/>
            </a:endParaRPr>
          </a:p>
          <a:p>
            <a:pPr marL="228600" lvl="1" indent="-228600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Summative assessments </a:t>
            </a:r>
            <a:endParaRPr lang="en-US" sz="1000" dirty="0">
              <a:solidFill>
                <a:srgbClr val="000000"/>
              </a:solidFill>
              <a:latin typeface="+mn-lt"/>
              <a:ea typeface="ＭＳ Ｐゴシック" pitchFamily="34" charset="-128"/>
            </a:endParaRPr>
          </a:p>
          <a:p>
            <a:pPr marL="228600" lvl="1" indent="-228600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Interim assessments</a:t>
            </a:r>
          </a:p>
          <a:p>
            <a:pPr marL="228600" lvl="1" indent="-228600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Formative assessment processes (Digital Library)</a:t>
            </a:r>
          </a:p>
          <a:p>
            <a:pPr marL="800100" lvl="1" indent="-342900" eaLnBrk="0" hangingPunct="0">
              <a:buFont typeface="Arial" pitchFamily="34" charset="0"/>
              <a:buChar char="‒"/>
              <a:defRPr/>
            </a:pPr>
            <a:endParaRPr lang="en-US" dirty="0">
              <a:solidFill>
                <a:srgbClr val="000000"/>
              </a:solidFill>
              <a:latin typeface="+mn-lt"/>
              <a:ea typeface="ＭＳ Ｐゴシック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4812" y="2427288"/>
            <a:ext cx="506571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California Standardized Test (CST) California Modified Assessment (CMA) California Alternate Performance Assessment (CAPA)</a:t>
            </a:r>
          </a:p>
          <a:p>
            <a:pPr eaLnBrk="0" hangingPunct="0">
              <a:defRPr/>
            </a:pPr>
            <a:endParaRPr lang="en-US" sz="1000" b="1" dirty="0">
              <a:solidFill>
                <a:srgbClr val="000000"/>
              </a:solidFill>
              <a:latin typeface="+mn-lt"/>
              <a:ea typeface="ＭＳ Ｐゴシック" pitchFamily="34" charset="-128"/>
            </a:endParaRPr>
          </a:p>
          <a:p>
            <a:pPr marL="228600" lvl="1" indent="-228600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Science</a:t>
            </a:r>
          </a:p>
          <a:p>
            <a:pPr marL="228600" lvl="2" eaLnBrk="0" hangingPunct="0">
              <a:defRPr/>
            </a:pPr>
            <a:endParaRPr lang="en-US" sz="1000" dirty="0" smtClean="0">
              <a:solidFill>
                <a:srgbClr val="000000"/>
              </a:solidFill>
              <a:latin typeface="+mn-lt"/>
              <a:ea typeface="ＭＳ Ｐゴシック" pitchFamily="34" charset="-128"/>
            </a:endParaRPr>
          </a:p>
          <a:p>
            <a:pPr marL="457200" lvl="2" indent="-228600" eaLnBrk="0" hangingPunct="0">
              <a:buFont typeface="Arial" panose="020B0604020202020204" pitchFamily="34" charset="0"/>
              <a:buChar char="–"/>
              <a:defRPr/>
            </a:pPr>
            <a:endParaRPr lang="en-US" sz="100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marL="457200" lvl="2" indent="-228600" eaLnBrk="0" hangingPunct="0">
              <a:buFont typeface="Arial" panose="020B0604020202020204" pitchFamily="34" charset="0"/>
              <a:buChar char="–"/>
              <a:defRPr/>
            </a:pPr>
            <a:endParaRPr lang="en-US" sz="1000" dirty="0" smtClean="0">
              <a:solidFill>
                <a:srgbClr val="000000"/>
              </a:solidFill>
              <a:latin typeface="+mn-lt"/>
              <a:ea typeface="ＭＳ Ｐゴシック" pitchFamily="34" charset="-128"/>
            </a:endParaRPr>
          </a:p>
          <a:p>
            <a:pPr marL="457200" lvl="2" indent="-228600" eaLnBrk="0" hangingPunct="0">
              <a:buFont typeface="Arial" panose="020B0604020202020204" pitchFamily="34" charset="0"/>
              <a:buChar char="–"/>
              <a:defRPr/>
            </a:pPr>
            <a:endParaRPr lang="en-US" sz="100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marL="457200" lvl="2" indent="-228600" eaLnBrk="0" hangingPunct="0">
              <a:buFont typeface="Arial" panose="020B0604020202020204" pitchFamily="34" charset="0"/>
              <a:buChar char="–"/>
              <a:defRPr/>
            </a:pPr>
            <a:endParaRPr lang="en-US" sz="1000" dirty="0">
              <a:solidFill>
                <a:srgbClr val="000000"/>
              </a:solidFill>
              <a:latin typeface="+mn-lt"/>
              <a:ea typeface="ＭＳ Ｐゴシック" pitchFamily="34" charset="-128"/>
            </a:endParaRPr>
          </a:p>
          <a:p>
            <a:pPr eaLnBrk="0" hangingPunct="0"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Grade </a:t>
            </a:r>
            <a:r>
              <a:rPr lang="en-US" sz="2000" b="1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two diagnostics</a:t>
            </a:r>
          </a:p>
          <a:p>
            <a:pPr marL="227013" indent="-227013" eaLnBrk="0" hangingPunct="0"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ELA and mathematics</a:t>
            </a:r>
          </a:p>
        </p:txBody>
      </p:sp>
    </p:spTree>
    <p:extLst>
      <p:ext uri="{BB962C8B-B14F-4D97-AF65-F5344CB8AC3E}">
        <p14:creationId xmlns:p14="http://schemas.microsoft.com/office/powerpoint/2010/main" val="701884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Local Assessments:</a:t>
            </a:r>
          </a:p>
          <a:p>
            <a:pPr lvl="1"/>
            <a:r>
              <a:rPr lang="en-US" dirty="0" smtClean="0"/>
              <a:t>District Writing Assessment</a:t>
            </a:r>
          </a:p>
          <a:p>
            <a:pPr lvl="1"/>
            <a:r>
              <a:rPr lang="en-US" dirty="0" smtClean="0"/>
              <a:t>Developmental Reading Assessment</a:t>
            </a:r>
          </a:p>
          <a:p>
            <a:pPr lvl="1"/>
            <a:r>
              <a:rPr lang="en-US" dirty="0" smtClean="0"/>
              <a:t>MARS Math Performance Assessment</a:t>
            </a:r>
          </a:p>
          <a:p>
            <a:r>
              <a:rPr lang="en-US" dirty="0" smtClean="0"/>
              <a:t>CST Science Assessment </a:t>
            </a:r>
          </a:p>
          <a:p>
            <a:pPr lvl="1"/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&amp; 8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</a:p>
          <a:p>
            <a:pPr lvl="1"/>
            <a:r>
              <a:rPr lang="en-US" dirty="0" smtClean="0"/>
              <a:t>Paper-pencil</a:t>
            </a:r>
          </a:p>
          <a:p>
            <a:r>
              <a:rPr lang="en-US" dirty="0" smtClean="0"/>
              <a:t>Smarter Balanced Summative Assessment 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– 8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smtClean="0"/>
              <a:t>grade</a:t>
            </a:r>
          </a:p>
          <a:p>
            <a:pPr lvl="1"/>
            <a:r>
              <a:rPr lang="en-US" dirty="0" smtClean="0"/>
              <a:t>Math and Language Arts</a:t>
            </a:r>
            <a:endParaRPr lang="en-US" dirty="0"/>
          </a:p>
          <a:p>
            <a:pPr lvl="1"/>
            <a:r>
              <a:rPr lang="en-US" dirty="0" smtClean="0"/>
              <a:t>Computer Adaptive and Performance Tasks</a:t>
            </a:r>
          </a:p>
          <a:p>
            <a:pPr lvl="1"/>
            <a:r>
              <a:rPr lang="en-US" dirty="0" smtClean="0"/>
              <a:t>April-May</a:t>
            </a:r>
          </a:p>
          <a:p>
            <a:r>
              <a:rPr lang="en-US" dirty="0" smtClean="0"/>
              <a:t>Physical Education Testing</a:t>
            </a:r>
          </a:p>
          <a:p>
            <a:r>
              <a:rPr lang="en-US" dirty="0" smtClean="0"/>
              <a:t>CELDT (CA English Language Development Test)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324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1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2D050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1028</TotalTime>
  <Words>1241</Words>
  <Application>Microsoft Macintosh PowerPoint</Application>
  <PresentationFormat>On-screen Show (4:3)</PresentationFormat>
  <Paragraphs>235</Paragraphs>
  <Slides>23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Adjacency</vt:lpstr>
      <vt:lpstr>SUSD  Department of Educational Services</vt:lpstr>
      <vt:lpstr>Agenda</vt:lpstr>
      <vt:lpstr>Curriculum &amp; Instruction</vt:lpstr>
      <vt:lpstr>Key Shifts in English Language Arts</vt:lpstr>
      <vt:lpstr>Key Shifts in Mathematics</vt:lpstr>
      <vt:lpstr>Next Generation Science Standards</vt:lpstr>
      <vt:lpstr>Professional Development</vt:lpstr>
      <vt:lpstr>PowerPoint Presentation</vt:lpstr>
      <vt:lpstr>Assessments</vt:lpstr>
      <vt:lpstr>CCSS Progress Updates</vt:lpstr>
      <vt:lpstr>SUSD Local Control Accountability Plan &amp;  Strategic Plan</vt:lpstr>
      <vt:lpstr>SUSD Strategic Plan</vt:lpstr>
      <vt:lpstr>SUSD Strategic Plan</vt:lpstr>
      <vt:lpstr>PowerPoint Presentation</vt:lpstr>
      <vt:lpstr>PowerPoint Presentation</vt:lpstr>
      <vt:lpstr>Three Priority Categories for Planning Purposes</vt:lpstr>
      <vt:lpstr>Eight Priority Areas</vt:lpstr>
      <vt:lpstr>SUSD LCAP Goals</vt:lpstr>
      <vt:lpstr>SUSD LCAP Goals</vt:lpstr>
      <vt:lpstr>LCAP Development in SUSD</vt:lpstr>
      <vt:lpstr>LCAP Development in SUSD</vt:lpstr>
      <vt:lpstr>SUSD LCAP &amp; Community Survey</vt:lpstr>
      <vt:lpstr>Parent Involvement &amp; Education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SUSD  Department of Educational Services</dc:title>
  <dc:creator>rzarea</dc:creator>
  <cp:lastModifiedBy>Misty Davies</cp:lastModifiedBy>
  <cp:revision>16</cp:revision>
  <dcterms:created xsi:type="dcterms:W3CDTF">2014-09-28T17:16:47Z</dcterms:created>
  <dcterms:modified xsi:type="dcterms:W3CDTF">2014-10-03T19:17:09Z</dcterms:modified>
</cp:coreProperties>
</file>